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8"/>
  </p:notesMasterIdLst>
  <p:sldIdLst>
    <p:sldId id="258" r:id="rId2"/>
    <p:sldId id="310" r:id="rId3"/>
    <p:sldId id="262" r:id="rId4"/>
    <p:sldId id="260" r:id="rId5"/>
    <p:sldId id="263" r:id="rId6"/>
    <p:sldId id="259" r:id="rId7"/>
    <p:sldId id="311" r:id="rId8"/>
    <p:sldId id="279" r:id="rId9"/>
    <p:sldId id="281" r:id="rId10"/>
    <p:sldId id="275" r:id="rId11"/>
    <p:sldId id="276" r:id="rId12"/>
    <p:sldId id="277" r:id="rId13"/>
    <p:sldId id="313" r:id="rId14"/>
    <p:sldId id="278" r:id="rId15"/>
    <p:sldId id="282" r:id="rId16"/>
    <p:sldId id="283" r:id="rId17"/>
    <p:sldId id="312" r:id="rId18"/>
    <p:sldId id="265" r:id="rId19"/>
    <p:sldId id="267" r:id="rId20"/>
    <p:sldId id="266" r:id="rId21"/>
    <p:sldId id="268" r:id="rId22"/>
    <p:sldId id="269" r:id="rId23"/>
    <p:sldId id="270" r:id="rId24"/>
    <p:sldId id="272" r:id="rId25"/>
    <p:sldId id="273" r:id="rId26"/>
    <p:sldId id="271" r:id="rId27"/>
    <p:sldId id="305" r:id="rId28"/>
    <p:sldId id="306" r:id="rId29"/>
    <p:sldId id="307" r:id="rId30"/>
    <p:sldId id="308" r:id="rId31"/>
    <p:sldId id="309" r:id="rId32"/>
    <p:sldId id="507" r:id="rId33"/>
    <p:sldId id="291" r:id="rId34"/>
    <p:sldId id="284" r:id="rId35"/>
    <p:sldId id="286" r:id="rId36"/>
    <p:sldId id="287" r:id="rId37"/>
    <p:sldId id="288" r:id="rId38"/>
    <p:sldId id="290" r:id="rId39"/>
    <p:sldId id="292" r:id="rId40"/>
    <p:sldId id="293" r:id="rId41"/>
    <p:sldId id="294" r:id="rId42"/>
    <p:sldId id="295" r:id="rId43"/>
    <p:sldId id="296" r:id="rId44"/>
    <p:sldId id="298" r:id="rId45"/>
    <p:sldId id="299" r:id="rId46"/>
    <p:sldId id="300" r:id="rId47"/>
    <p:sldId id="314" r:id="rId48"/>
    <p:sldId id="315" r:id="rId49"/>
    <p:sldId id="320" r:id="rId50"/>
    <p:sldId id="317" r:id="rId51"/>
    <p:sldId id="318" r:id="rId52"/>
    <p:sldId id="316" r:id="rId53"/>
    <p:sldId id="322" r:id="rId54"/>
    <p:sldId id="323" r:id="rId55"/>
    <p:sldId id="497" r:id="rId56"/>
    <p:sldId id="501" r:id="rId57"/>
    <p:sldId id="498" r:id="rId58"/>
    <p:sldId id="499" r:id="rId59"/>
    <p:sldId id="500" r:id="rId60"/>
    <p:sldId id="503" r:id="rId61"/>
    <p:sldId id="461" r:id="rId62"/>
    <p:sldId id="504" r:id="rId63"/>
    <p:sldId id="505" r:id="rId64"/>
    <p:sldId id="502" r:id="rId65"/>
    <p:sldId id="506" r:id="rId66"/>
    <p:sldId id="321" r:id="rId67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5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32" y="3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1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g>
</file>

<file path=ppt/media/image39.png>
</file>

<file path=ppt/media/image4.png>
</file>

<file path=ppt/media/image40.jpg>
</file>

<file path=ppt/media/image40.png>
</file>

<file path=ppt/media/image41.jpeg>
</file>

<file path=ppt/media/image41.png>
</file>

<file path=ppt/media/image42.tiff>
</file>

<file path=ppt/media/image43.tiff>
</file>

<file path=ppt/media/image44.png>
</file>

<file path=ppt/media/image44.tiff>
</file>

<file path=ppt/media/image45.png>
</file>

<file path=ppt/media/image45.tiff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B7D6DDD3-D7E9-488B-B626-1E8285E424D8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65CF6084-2C3C-4FE7-B181-D16A34290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25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6171231"/>
            <a:ext cx="12192000" cy="697337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7" name="Rectangle 16"/>
          <p:cNvSpPr/>
          <p:nvPr userDrawn="1"/>
        </p:nvSpPr>
        <p:spPr>
          <a:xfrm>
            <a:off x="15" y="6094179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64" y="6292310"/>
            <a:ext cx="2113225" cy="334949"/>
          </a:xfrm>
          <a:prstGeom prst="rect">
            <a:avLst/>
          </a:prstGeom>
        </p:spPr>
      </p:pic>
      <p:pic>
        <p:nvPicPr>
          <p:cNvPr id="15" name="Picture 14" descr="final-logo-3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914" y="6270691"/>
            <a:ext cx="1117381" cy="817404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6794" y="6314268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91440" indent="-91440">
              <a:buSzPct val="100000"/>
              <a:buFont typeface="Wingdings" panose="05000000000000000000" pitchFamily="2" charset="2"/>
              <a:buChar char="q"/>
              <a:defRPr/>
            </a:lvl1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6339080"/>
            <a:ext cx="12192000" cy="518920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15" y="627259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" name="Picture 16" descr="final-logo-3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914" y="6379551"/>
            <a:ext cx="1117381" cy="81740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5" y="6405564"/>
            <a:ext cx="2113225" cy="334949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6794" y="6314268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54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601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339080"/>
            <a:ext cx="12192000" cy="518920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15" y="627259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2682" y="6508672"/>
            <a:ext cx="984019" cy="273844"/>
          </a:xfrm>
          <a:prstGeom prst="rect">
            <a:avLst/>
          </a:prstGeom>
        </p:spPr>
        <p:txBody>
          <a:bodyPr vert="horz" lIns="68567" tIns="34289" rIns="68567" bIns="34289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07" y="6405564"/>
            <a:ext cx="2113225" cy="334949"/>
          </a:xfrm>
          <a:prstGeom prst="rect">
            <a:avLst/>
          </a:prstGeom>
        </p:spPr>
      </p:pic>
      <p:pic>
        <p:nvPicPr>
          <p:cNvPr id="16" name="Picture 15" descr="final-logo-3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2543" y="6446621"/>
            <a:ext cx="923615" cy="6756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160663"/>
            <a:ext cx="12192000" cy="697337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15" y="6094179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2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39277"/>
            <a:ext cx="10058400" cy="432981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6794" y="6314268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4330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07" y="6307398"/>
            <a:ext cx="2113225" cy="334949"/>
          </a:xfrm>
          <a:prstGeom prst="rect">
            <a:avLst/>
          </a:prstGeom>
        </p:spPr>
      </p:pic>
      <p:pic>
        <p:nvPicPr>
          <p:cNvPr id="15" name="Picture 14" descr="final-logo-3.eps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914" y="6270691"/>
            <a:ext cx="1117381" cy="81740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70.png"/><Relationship Id="rId7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0.jpg"/><Relationship Id="rId4" Type="http://schemas.openxmlformats.org/officeDocument/2006/relationships/image" Target="../media/image39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scikit-learn.org/stable/modules/generated/sklearn.mixture.GaussianMixture.html#sklearn.mixture.GaussianMixture" TargetMode="External"/><Relationship Id="rId2" Type="http://schemas.openxmlformats.org/officeDocument/2006/relationships/hyperlink" Target="https://github.com/scikit-learn/scikit-learn/blob/a24c8b46/sklearn/mixture/gaussian_mixture.py#L435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tiff"/><Relationship Id="rId4" Type="http://schemas.openxmlformats.org/officeDocument/2006/relationships/image" Target="../media/image4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scikit-learn.org/stable/auto_examples/text/document_clustering.html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search?searchtype=author&amp;query=Vladimir+Golkov" TargetMode="External"/><Relationship Id="rId2" Type="http://schemas.openxmlformats.org/officeDocument/2006/relationships/hyperlink" Target="https://arxiv.org/search?searchtype=author&amp;query=Elie+Aljalbou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1801.07648.pdf" TargetMode="External"/><Relationship Id="rId5" Type="http://schemas.openxmlformats.org/officeDocument/2006/relationships/hyperlink" Target="https://arxiv.org/search?searchtype=author&amp;query=Daniel+Cremers" TargetMode="External"/><Relationship Id="rId4" Type="http://schemas.openxmlformats.org/officeDocument/2006/relationships/hyperlink" Target="https://arxiv.org/search?searchtype=author&amp;query=Yawar+Siddiqui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sz="6600" dirty="0"/>
              <a:t>Lecture 12 </a:t>
            </a:r>
            <a:br>
              <a:rPr lang="en-US" sz="6600" dirty="0"/>
            </a:br>
            <a:r>
              <a:rPr lang="en-US" sz="6600" dirty="0"/>
              <a:t>Clustering, K-Means and 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EE-</a:t>
            </a:r>
            <a:r>
              <a:rPr lang="en-US" dirty="0" err="1"/>
              <a:t>uy</a:t>
            </a:r>
            <a:r>
              <a:rPr lang="en-US" dirty="0"/>
              <a:t> 4563/El-GY 9123:  Introduction to machine learning</a:t>
            </a:r>
          </a:p>
          <a:p>
            <a:r>
              <a:rPr lang="en-US" dirty="0"/>
              <a:t>Prof. Sundeep </a:t>
            </a:r>
            <a:r>
              <a:rPr lang="en-US" dirty="0" err="1"/>
              <a:t>rangan</a:t>
            </a:r>
            <a:r>
              <a:rPr lang="en-US" dirty="0"/>
              <a:t>, Modified by Yao Wang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293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10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A simple iterative algorithm to determine: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= mean of each cluster (hence, the name K-means)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∈{1,…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dirty="0"/>
                  <a:t> = cluster that data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belongs to</a:t>
                </a:r>
              </a:p>
              <a:p>
                <a:pPr lvl="1"/>
                <a:r>
                  <a:rPr lang="en-US" dirty="0"/>
                  <a:t>Minimize: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nary>
                    <m:r>
                      <a:rPr lang="en-US" b="0" i="0" smtClean="0">
                        <a:latin typeface="Cambria Math" panose="02040503050406030204" pitchFamily="18" charset="0"/>
                      </a:rPr>
                      <m:t> 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MSE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of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all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samples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in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from its center)</a:t>
                </a:r>
              </a:p>
              <a:p>
                <a:r>
                  <a:rPr lang="en-US" dirty="0"/>
                  <a:t>Step 0:  Start with guess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or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Step 1:  Update mean of each cluster: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average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b="0" dirty="0"/>
                  <a:t> (centroid rule)</a:t>
                </a:r>
              </a:p>
              <a:p>
                <a:r>
                  <a:rPr lang="en-US" dirty="0"/>
                  <a:t>Step 2:  Update cluster membership: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lim>
                            </m:limLow>
                          </m:fName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func>
                      </m:e>
                    </m:func>
                  </m:oMath>
                </a14:m>
                <a:r>
                  <a:rPr lang="en-US" dirty="0"/>
                  <a:t> (nearest neighbor rule)</a:t>
                </a:r>
              </a:p>
              <a:p>
                <a:r>
                  <a:rPr lang="en-US" dirty="0"/>
                  <a:t>Return to step 1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261" t="-1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0665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illustrated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5754848" y="1820411"/>
            <a:ext cx="4455951" cy="4199389"/>
          </a:xfrm>
        </p:spPr>
        <p:txBody>
          <a:bodyPr>
            <a:normAutofit/>
          </a:bodyPr>
          <a:lstStyle/>
          <a:p>
            <a:r>
              <a:rPr lang="en-US" dirty="0"/>
              <a:t>From Bishop, Chapter 9.  </a:t>
            </a:r>
          </a:p>
          <a:p>
            <a:r>
              <a:rPr lang="en-US" dirty="0"/>
              <a:t>K-Means on “old faithful” data set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233" y="1755396"/>
            <a:ext cx="4454588" cy="392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177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Segmentation Based on Color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602135" y="1853967"/>
            <a:ext cx="4907559" cy="4165833"/>
          </a:xfrm>
        </p:spPr>
        <p:txBody>
          <a:bodyPr/>
          <a:lstStyle/>
          <a:p>
            <a:r>
              <a:rPr lang="en-US" dirty="0"/>
              <a:t>Also from Bishop.  </a:t>
            </a:r>
          </a:p>
          <a:p>
            <a:r>
              <a:rPr lang="en-US" dirty="0"/>
              <a:t>Use K-means on the RGB values </a:t>
            </a:r>
            <a:br>
              <a:rPr lang="en-US" dirty="0"/>
            </a:br>
            <a:r>
              <a:rPr lang="en-US" dirty="0"/>
              <a:t>(dimension = 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53967"/>
            <a:ext cx="5334000" cy="349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83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1A63A-0015-2543-AD8B-F2DF1FC3C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Image segmentation based on texture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D95F8F-B47F-FE4D-97F7-137E3B9FD8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8546" y="1539876"/>
            <a:ext cx="8131508" cy="386191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C361F-7C90-0C42-8FD3-54FA2EE5F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E5537B-D7D5-9C4A-A361-4D3F7AB0A4E2}"/>
              </a:ext>
            </a:extLst>
          </p:cNvPr>
          <p:cNvSpPr txBox="1"/>
          <p:nvPr/>
        </p:nvSpPr>
        <p:spPr>
          <a:xfrm>
            <a:off x="856323" y="5451087"/>
            <a:ext cx="10540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Texture at each pixel is usually described by some statistics of the neighborhood surrounding the pixel.</a:t>
            </a:r>
          </a:p>
        </p:txBody>
      </p:sp>
    </p:spTree>
    <p:extLst>
      <p:ext uri="{BB962C8B-B14F-4D97-AF65-F5344CB8AC3E}">
        <p14:creationId xmlns:p14="http://schemas.microsoft.com/office/powerpoint/2010/main" val="2437425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Convergence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14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Will always converge to a “local” minima of cost function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𝑛𝑖</m:t>
                                </m:r>
                              </m:sub>
                            </m:sSub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Subject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en-US" dirty="0"/>
                  <a:t>or 1 and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K-means alternately decreases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Proof on board</a:t>
                </a:r>
              </a:p>
              <a:p>
                <a:r>
                  <a:rPr lang="en-US" dirty="0"/>
                  <a:t>But, can get stuck in a local minima</a:t>
                </a:r>
              </a:p>
              <a:p>
                <a:pPr lvl="1"/>
                <a:r>
                  <a:rPr lang="en-US" dirty="0"/>
                  <a:t>May need good selection of initial condition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5170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measures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Distance measures</a:t>
                </a:r>
              </a:p>
              <a:p>
                <a:pPr lvl="1"/>
                <a:r>
                  <a:rPr lang="en-US" dirty="0"/>
                  <a:t>How to measure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similarity</a:t>
                </a:r>
                <a:r>
                  <a:rPr lang="en-US" dirty="0"/>
                  <a:t> between samples?</a:t>
                </a:r>
              </a:p>
              <a:p>
                <a:pPr lvl="1"/>
                <a:r>
                  <a:rPr lang="en-US" dirty="0"/>
                  <a:t>Above algorithms used squared distance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Many possibilities</a:t>
                </a:r>
              </a:p>
              <a:p>
                <a:pPr lvl="1"/>
                <a:r>
                  <a:rPr lang="en-US" dirty="0"/>
                  <a:t>What features to use?</a:t>
                </a:r>
              </a:p>
              <a:p>
                <a:pPr lvl="1"/>
                <a:r>
                  <a:rPr lang="en-US" dirty="0"/>
                  <a:t>Should you normalize entries?</a:t>
                </a:r>
              </a:p>
              <a:p>
                <a:pPr lvl="1"/>
                <a:r>
                  <a:rPr lang="en-US" dirty="0"/>
                  <a:t>What distance metric should you use?</a:t>
                </a:r>
              </a:p>
              <a:p>
                <a:pPr marL="201168" lvl="1" indent="0">
                  <a:buNone/>
                </a:pPr>
                <a:r>
                  <a:rPr lang="en-US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61" t="-1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650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Initialization:</a:t>
            </a:r>
          </a:p>
          <a:p>
            <a:pPr lvl="1"/>
            <a:r>
              <a:rPr lang="en-US" dirty="0"/>
              <a:t>Final limit of K-means depends on initial condition</a:t>
            </a:r>
          </a:p>
          <a:p>
            <a:pPr lvl="1"/>
            <a:r>
              <a:rPr lang="en-US" dirty="0"/>
              <a:t>May obtain poor clustering with bad initial condition</a:t>
            </a:r>
          </a:p>
          <a:p>
            <a:r>
              <a:rPr lang="en-US" dirty="0"/>
              <a:t>Possible solutions:</a:t>
            </a:r>
          </a:p>
          <a:p>
            <a:pPr lvl="1"/>
            <a:r>
              <a:rPr lang="en-US" dirty="0"/>
              <a:t>K-means++: http://ilpubs.stanford.edu:8090/778/1/2006-13.pdf </a:t>
            </a:r>
          </a:p>
          <a:p>
            <a:pPr lvl="1"/>
            <a:r>
              <a:rPr lang="en-US" dirty="0"/>
              <a:t>Provides good initial condition based on data</a:t>
            </a:r>
          </a:p>
          <a:p>
            <a:pPr lvl="1"/>
            <a:r>
              <a:rPr lang="en-US" dirty="0"/>
              <a:t>Multiple initial starts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833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Motivating Example:  Document clustering</a:t>
            </a:r>
          </a:p>
          <a:p>
            <a:r>
              <a:rPr lang="en-US" dirty="0"/>
              <a:t>K-means</a:t>
            </a:r>
          </a:p>
          <a:p>
            <a:r>
              <a:rPr lang="en-US" dirty="0"/>
              <a:t>K-means for document clustering</a:t>
            </a:r>
          </a:p>
          <a:p>
            <a:r>
              <a:rPr lang="en-US" dirty="0"/>
              <a:t>Latent semantic analysis</a:t>
            </a:r>
          </a:p>
          <a:p>
            <a:r>
              <a:rPr lang="en-US" dirty="0"/>
              <a:t>Gaussian Mixture models (GMMs)</a:t>
            </a:r>
          </a:p>
          <a:p>
            <a:r>
              <a:rPr lang="en-US" dirty="0"/>
              <a:t>Expectation Maximization (EM) fitting of GMMs</a:t>
            </a:r>
          </a:p>
          <a:p>
            <a:r>
              <a:rPr lang="en-US" dirty="0"/>
              <a:t>Other clustering methods</a:t>
            </a:r>
          </a:p>
          <a:p>
            <a:r>
              <a:rPr lang="en-US" dirty="0"/>
              <a:t>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06865" y="2353557"/>
            <a:ext cx="835795" cy="48463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0821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 of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84570" y="1539277"/>
            <a:ext cx="3971109" cy="4012437"/>
          </a:xfrm>
        </p:spPr>
        <p:txBody>
          <a:bodyPr/>
          <a:lstStyle/>
          <a:p>
            <a:r>
              <a:rPr lang="en-US" dirty="0"/>
              <a:t>Document is natively text</a:t>
            </a:r>
          </a:p>
          <a:p>
            <a:r>
              <a:rPr lang="en-US" dirty="0"/>
              <a:t>Must represent as a numeric vector</a:t>
            </a:r>
          </a:p>
          <a:p>
            <a:r>
              <a:rPr lang="en-US" dirty="0"/>
              <a:t>Represent by word counts</a:t>
            </a:r>
          </a:p>
          <a:p>
            <a:pPr lvl="1"/>
            <a:r>
              <a:rPr lang="en-US" dirty="0"/>
              <a:t>Enumerate all words </a:t>
            </a:r>
          </a:p>
          <a:p>
            <a:pPr lvl="1"/>
            <a:r>
              <a:rPr lang="en-US" dirty="0"/>
              <a:t>Each document is count of frequencies</a:t>
            </a:r>
          </a:p>
          <a:p>
            <a:pPr lvl="1"/>
            <a:endParaRPr lang="en-US" dirty="0"/>
          </a:p>
          <a:p>
            <a:r>
              <a:rPr lang="en-US" dirty="0" err="1"/>
              <a:t>Stopwords</a:t>
            </a:r>
            <a:endParaRPr lang="en-US" dirty="0"/>
          </a:p>
          <a:p>
            <a:pPr lvl="1"/>
            <a:r>
              <a:rPr lang="en-US" dirty="0"/>
              <a:t>Very common words</a:t>
            </a:r>
          </a:p>
          <a:p>
            <a:pPr lvl="1"/>
            <a:r>
              <a:rPr lang="en-US" dirty="0"/>
              <a:t>Not informative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966" y="1621377"/>
            <a:ext cx="549592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047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 absolute number of times a word appears the correct metric?</a:t>
            </a:r>
          </a:p>
          <a:p>
            <a:endParaRPr lang="en-US" dirty="0"/>
          </a:p>
          <a:p>
            <a:r>
              <a:rPr lang="en-US" dirty="0"/>
              <a:t>What about the length of the document?</a:t>
            </a:r>
          </a:p>
          <a:p>
            <a:r>
              <a:rPr lang="en-US" dirty="0"/>
              <a:t>What about the frequency of the word?</a:t>
            </a:r>
          </a:p>
          <a:p>
            <a:r>
              <a:rPr lang="en-US" dirty="0"/>
              <a:t>What words “matter”?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224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Motivating Example:  Document clustering</a:t>
            </a:r>
          </a:p>
          <a:p>
            <a:r>
              <a:rPr lang="en-US" dirty="0"/>
              <a:t>K-means</a:t>
            </a:r>
          </a:p>
          <a:p>
            <a:r>
              <a:rPr lang="en-US" dirty="0"/>
              <a:t>K-means for document clustering</a:t>
            </a:r>
          </a:p>
          <a:p>
            <a:r>
              <a:rPr lang="en-US" dirty="0"/>
              <a:t>Latent semantic analysis (Review of PCA)</a:t>
            </a:r>
          </a:p>
          <a:p>
            <a:r>
              <a:rPr lang="en-US" dirty="0"/>
              <a:t>Gaussian Mixture models (GMMs)</a:t>
            </a:r>
          </a:p>
          <a:p>
            <a:r>
              <a:rPr lang="en-US" dirty="0"/>
              <a:t>Expectation Maximization (EM) fitting of GMMs</a:t>
            </a:r>
          </a:p>
          <a:p>
            <a:r>
              <a:rPr lang="en-US" dirty="0"/>
              <a:t>Other clustering methods</a:t>
            </a:r>
          </a:p>
          <a:p>
            <a:r>
              <a:rPr lang="en-US" dirty="0"/>
              <a:t>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23643" y="1464324"/>
            <a:ext cx="835795" cy="48463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13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Term Frequency – Inverse Document Frequency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Use TF-IDF weight for vectors: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]=  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  ×   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𝐼𝐷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20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5763237" y="2449587"/>
            <a:ext cx="363243" cy="1375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860344" y="3977779"/>
                <a:ext cx="3644459" cy="9857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Inverse doc frequency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Total</m:t>
                                  </m:r>
                                  <m: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num</m:t>
                                  </m:r>
                                  <m: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docs</m:t>
                                  </m:r>
                                  <m: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in</m:t>
                                  </m:r>
                                  <m: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corpus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Num</m:t>
                                  </m:r>
                                  <m: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docs</m:t>
                                  </m:r>
                                  <m: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with</m:t>
                                  </m:r>
                                  <m: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word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0344" y="3977779"/>
                <a:ext cx="3644459" cy="985719"/>
              </a:xfrm>
              <a:prstGeom prst="rect">
                <a:avLst/>
              </a:prstGeom>
              <a:blipFill>
                <a:blip r:embed="rId3"/>
                <a:stretch>
                  <a:fillRect l="-1338" t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565009" y="3977780"/>
                <a:ext cx="3127010" cy="8953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Term frequency 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num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times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word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in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doc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total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num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words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in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doc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5009" y="3977780"/>
                <a:ext cx="3127010" cy="895373"/>
              </a:xfrm>
              <a:prstGeom prst="rect">
                <a:avLst/>
              </a:prstGeom>
              <a:blipFill>
                <a:blip r:embed="rId4"/>
                <a:stretch>
                  <a:fillRect l="-1754" t="-41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/>
          <p:cNvCxnSpPr/>
          <p:nvPr/>
        </p:nvCxnSpPr>
        <p:spPr>
          <a:xfrm flipH="1" flipV="1">
            <a:off x="7407479" y="2516697"/>
            <a:ext cx="1543574" cy="1308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192289" y="2516699"/>
            <a:ext cx="2564269" cy="1461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42363" y="4056134"/>
            <a:ext cx="249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Document weight vector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080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TF-IDF in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539277"/>
            <a:ext cx="10058400" cy="641861"/>
          </a:xfrm>
        </p:spPr>
        <p:txBody>
          <a:bodyPr/>
          <a:lstStyle/>
          <a:p>
            <a:r>
              <a:rPr lang="en-US" dirty="0"/>
              <a:t>Can compute the TF-IDF using </a:t>
            </a:r>
            <a:r>
              <a:rPr lang="en-US" dirty="0" err="1"/>
              <a:t>sklearn</a:t>
            </a:r>
            <a:r>
              <a:rPr lang="en-US" dirty="0"/>
              <a:t> functions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422" y="2264423"/>
            <a:ext cx="8816384" cy="332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810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TF-IDF scores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6968" y="1539277"/>
            <a:ext cx="4578711" cy="507637"/>
          </a:xfrm>
        </p:spPr>
        <p:txBody>
          <a:bodyPr/>
          <a:lstStyle/>
          <a:p>
            <a:r>
              <a:rPr lang="en-US" dirty="0"/>
              <a:t>Code to display terms with highest scores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219" y="2343052"/>
            <a:ext cx="5090258" cy="21729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1632856"/>
            <a:ext cx="2264928" cy="4681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1051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K-Means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539277"/>
            <a:ext cx="10058400" cy="507637"/>
          </a:xfrm>
        </p:spPr>
        <p:txBody>
          <a:bodyPr/>
          <a:lstStyle/>
          <a:p>
            <a:r>
              <a:rPr lang="en-US" dirty="0"/>
              <a:t>Use Python built-in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115" y="2150769"/>
            <a:ext cx="8201025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857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the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0682" y="1509424"/>
            <a:ext cx="9588137" cy="818029"/>
          </a:xfrm>
        </p:spPr>
        <p:txBody>
          <a:bodyPr/>
          <a:lstStyle/>
          <a:p>
            <a:r>
              <a:rPr lang="en-US" dirty="0"/>
              <a:t>Most important words in each cluster</a:t>
            </a:r>
          </a:p>
          <a:p>
            <a:pPr lvl="1"/>
            <a:r>
              <a:rPr lang="en-US" dirty="0"/>
              <a:t>Highest weights in cluster centers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047" y="2690325"/>
            <a:ext cx="9269185" cy="28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5516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539278"/>
            <a:ext cx="10058400" cy="1128422"/>
          </a:xfrm>
        </p:spPr>
        <p:txBody>
          <a:bodyPr/>
          <a:lstStyle/>
          <a:p>
            <a:r>
              <a:rPr lang="en-US" dirty="0"/>
              <a:t>Estimated clusters vs. true categories</a:t>
            </a:r>
          </a:p>
          <a:p>
            <a:r>
              <a:rPr lang="en-US" dirty="0"/>
              <a:t>Can you see where it got confused?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917" y="2465419"/>
            <a:ext cx="6416891" cy="335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1663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“Wrong” cluster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2767" y="1539277"/>
            <a:ext cx="4642913" cy="4329817"/>
          </a:xfrm>
        </p:spPr>
        <p:txBody>
          <a:bodyPr/>
          <a:lstStyle/>
          <a:p>
            <a:r>
              <a:rPr lang="en-US" dirty="0"/>
              <a:t>Post is from </a:t>
            </a:r>
            <a:r>
              <a:rPr lang="en-US" dirty="0" err="1"/>
              <a:t>talk.religion.misc</a:t>
            </a:r>
            <a:endParaRPr lang="en-US" dirty="0"/>
          </a:p>
          <a:p>
            <a:r>
              <a:rPr lang="en-US" dirty="0"/>
              <a:t>Placed in cluster with mostly </a:t>
            </a:r>
            <a:r>
              <a:rPr lang="en-US" dirty="0" err="1"/>
              <a:t>alt.atheism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632856"/>
            <a:ext cx="4776501" cy="460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158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Motivating Example:  Document clustering</a:t>
            </a:r>
          </a:p>
          <a:p>
            <a:r>
              <a:rPr lang="en-US" dirty="0"/>
              <a:t>K-means</a:t>
            </a:r>
          </a:p>
          <a:p>
            <a:r>
              <a:rPr lang="en-US" dirty="0"/>
              <a:t>K-means for document clustering</a:t>
            </a:r>
          </a:p>
          <a:p>
            <a:r>
              <a:rPr lang="en-US" dirty="0"/>
              <a:t>Latent semantic analysis</a:t>
            </a:r>
          </a:p>
          <a:p>
            <a:r>
              <a:rPr lang="en-US" dirty="0"/>
              <a:t>Gaussian Mixture models (GMMs)</a:t>
            </a:r>
          </a:p>
          <a:p>
            <a:r>
              <a:rPr lang="en-US" dirty="0"/>
              <a:t>Expectation Maximization (EM) fitting of GMMs</a:t>
            </a:r>
          </a:p>
          <a:p>
            <a:r>
              <a:rPr lang="en-US" dirty="0"/>
              <a:t>Other clustering methods</a:t>
            </a:r>
          </a:p>
          <a:p>
            <a:r>
              <a:rPr lang="en-US" dirty="0"/>
              <a:t>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19448" y="2831730"/>
            <a:ext cx="835795" cy="48463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810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D0AC7-7106-4862-B896-6B6582F4D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Dimensionality Reduction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68074B-353B-49C2-BFC8-C7252997AA2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539277"/>
                <a:ext cx="10058400" cy="3829677"/>
              </a:xfrm>
            </p:spPr>
            <p:txBody>
              <a:bodyPr/>
              <a:lstStyle/>
              <a:p>
                <a:r>
                  <a:rPr lang="en-US" dirty="0"/>
                  <a:t>Term-document matrix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is large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documents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words in vocabulary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is large</a:t>
                </a:r>
              </a:p>
              <a:p>
                <a:pPr lvl="1"/>
                <a:r>
                  <a:rPr lang="en-US" dirty="0"/>
                  <a:t>Can be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r>
                  <a:rPr lang="en-US" dirty="0"/>
                  <a:t> in commercial systems</a:t>
                </a:r>
              </a:p>
              <a:p>
                <a:r>
                  <a:rPr lang="en-US" dirty="0"/>
                  <a:t>Document represented by long sparse vector</a:t>
                </a:r>
              </a:p>
              <a:p>
                <a:r>
                  <a:rPr lang="en-US" dirty="0"/>
                  <a:t>Inefficient</a:t>
                </a:r>
              </a:p>
              <a:p>
                <a:r>
                  <a:rPr lang="en-US" dirty="0"/>
                  <a:t>Need dimensionality reduction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68074B-353B-49C2-BFC8-C7252997AA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539277"/>
                <a:ext cx="10058400" cy="3829677"/>
              </a:xfrm>
              <a:blipFill>
                <a:blip r:embed="rId2"/>
                <a:stretch>
                  <a:fillRect l="-1261" t="-16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9BE882-1119-4CA1-ADD9-C8CA5777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89D513-4ED2-4157-AD4F-1EB34F3F84D9}"/>
              </a:ext>
            </a:extLst>
          </p:cNvPr>
          <p:cNvSpPr/>
          <p:nvPr/>
        </p:nvSpPr>
        <p:spPr>
          <a:xfrm>
            <a:off x="8229599" y="2381018"/>
            <a:ext cx="1249960" cy="202739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B3180B1-CC8B-4D83-9301-347738A4C151}"/>
              </a:ext>
            </a:extLst>
          </p:cNvPr>
          <p:cNvCxnSpPr/>
          <p:nvPr/>
        </p:nvCxnSpPr>
        <p:spPr>
          <a:xfrm>
            <a:off x="7923402" y="2395059"/>
            <a:ext cx="0" cy="20133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CA71A92-98CA-4517-A971-1B16E3B134F2}"/>
                  </a:ext>
                </a:extLst>
              </p:cNvPr>
              <p:cNvSpPr txBox="1"/>
              <p:nvPr/>
            </p:nvSpPr>
            <p:spPr>
              <a:xfrm>
                <a:off x="6644079" y="3086940"/>
                <a:ext cx="119244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Documents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en-US" sz="1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CA71A92-98CA-4517-A971-1B16E3B134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4079" y="3086940"/>
                <a:ext cx="1192442" cy="307777"/>
              </a:xfrm>
              <a:prstGeom prst="rect">
                <a:avLst/>
              </a:prstGeom>
              <a:blipFill>
                <a:blip r:embed="rId3"/>
                <a:stretch>
                  <a:fillRect l="-1531" t="-1961" b="-196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A7D94AE-C423-4562-AD55-46D450CCD1A6}"/>
                  </a:ext>
                </a:extLst>
              </p:cNvPr>
              <p:cNvSpPr txBox="1"/>
              <p:nvPr/>
            </p:nvSpPr>
            <p:spPr>
              <a:xfrm>
                <a:off x="8438054" y="1711084"/>
                <a:ext cx="8538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Words </a:t>
                </a:r>
                <a14:m>
                  <m:oMath xmlns:m="http://schemas.openxmlformats.org/officeDocument/2006/math"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1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A7D94AE-C423-4562-AD55-46D450CCD1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38054" y="1711084"/>
                <a:ext cx="853888" cy="307777"/>
              </a:xfrm>
              <a:prstGeom prst="rect">
                <a:avLst/>
              </a:prstGeom>
              <a:blipFill>
                <a:blip r:embed="rId4"/>
                <a:stretch>
                  <a:fillRect l="-2143" t="-40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7A6F61C-A50C-4E92-886B-1367A11AD6FE}"/>
              </a:ext>
            </a:extLst>
          </p:cNvPr>
          <p:cNvCxnSpPr>
            <a:cxnSpLocks/>
          </p:cNvCxnSpPr>
          <p:nvPr/>
        </p:nvCxnSpPr>
        <p:spPr>
          <a:xfrm>
            <a:off x="8190451" y="2069286"/>
            <a:ext cx="125555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A3CBCA6-C725-4337-B451-F2D944539426}"/>
                  </a:ext>
                </a:extLst>
              </p:cNvPr>
              <p:cNvSpPr txBox="1"/>
              <p:nvPr/>
            </p:nvSpPr>
            <p:spPr>
              <a:xfrm>
                <a:off x="8714416" y="3256217"/>
                <a:ext cx="20762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A3CBCA6-C725-4337-B451-F2D9445394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4416" y="3256217"/>
                <a:ext cx="207621" cy="276999"/>
              </a:xfrm>
              <a:prstGeom prst="rect">
                <a:avLst/>
              </a:prstGeom>
              <a:blipFill>
                <a:blip r:embed="rId5"/>
                <a:stretch>
                  <a:fillRect l="-29412" r="-23529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21111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07874-6504-4DE0-B62A-603F7A8DE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Semantic Analysis (PCA revisited!)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8463EF-26F9-4F97-9AC3-0D7ADF54E16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LSA = PCA on term-document matrix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𝑈𝑆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, 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𝑈𝑆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/>
                  <a:t> computed by low-rank SVD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8463EF-26F9-4F97-9AC3-0D7ADF54E16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1D2040-A2CB-41B6-B70C-49DEBF3B3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78FC6F-35CC-47EE-BF80-8AC2ABC84468}"/>
              </a:ext>
            </a:extLst>
          </p:cNvPr>
          <p:cNvSpPr/>
          <p:nvPr/>
        </p:nvSpPr>
        <p:spPr>
          <a:xfrm>
            <a:off x="3129091" y="3396086"/>
            <a:ext cx="1869775" cy="202739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DA49D10-7536-4E59-8C61-7E35602C3627}"/>
              </a:ext>
            </a:extLst>
          </p:cNvPr>
          <p:cNvCxnSpPr/>
          <p:nvPr/>
        </p:nvCxnSpPr>
        <p:spPr>
          <a:xfrm>
            <a:off x="2822895" y="3410127"/>
            <a:ext cx="0" cy="20133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F70DFA6-2828-4882-96B2-DE41AFF2B1D1}"/>
                  </a:ext>
                </a:extLst>
              </p:cNvPr>
              <p:cNvSpPr txBox="1"/>
              <p:nvPr/>
            </p:nvSpPr>
            <p:spPr>
              <a:xfrm>
                <a:off x="1543572" y="4102008"/>
                <a:ext cx="119244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Documents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en-US" sz="1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F70DFA6-2828-4882-96B2-DE41AFF2B1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572" y="4102008"/>
                <a:ext cx="1192442" cy="307777"/>
              </a:xfrm>
              <a:prstGeom prst="rect">
                <a:avLst/>
              </a:prstGeom>
              <a:blipFill>
                <a:blip r:embed="rId3"/>
                <a:stretch>
                  <a:fillRect l="-1531" t="-40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2DC3DF9-1698-42B1-90C6-851A89DA7538}"/>
                  </a:ext>
                </a:extLst>
              </p:cNvPr>
              <p:cNvSpPr txBox="1"/>
              <p:nvPr/>
            </p:nvSpPr>
            <p:spPr>
              <a:xfrm>
                <a:off x="3538882" y="2772623"/>
                <a:ext cx="8538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Words </a:t>
                </a:r>
                <a14:m>
                  <m:oMath xmlns:m="http://schemas.openxmlformats.org/officeDocument/2006/math"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1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2DC3DF9-1698-42B1-90C6-851A89DA75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8882" y="2772623"/>
                <a:ext cx="853888" cy="307777"/>
              </a:xfrm>
              <a:prstGeom prst="rect">
                <a:avLst/>
              </a:prstGeom>
              <a:blipFill>
                <a:blip r:embed="rId4"/>
                <a:stretch>
                  <a:fillRect l="-2143" t="-40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2DAF049-73DF-4BC7-9EA0-C04B2C7D451B}"/>
              </a:ext>
            </a:extLst>
          </p:cNvPr>
          <p:cNvCxnSpPr>
            <a:cxnSpLocks/>
          </p:cNvCxnSpPr>
          <p:nvPr/>
        </p:nvCxnSpPr>
        <p:spPr>
          <a:xfrm>
            <a:off x="3089943" y="3080400"/>
            <a:ext cx="18679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B5E89A-B54F-4110-9707-8869F718E9A6}"/>
                  </a:ext>
                </a:extLst>
              </p:cNvPr>
              <p:cNvSpPr txBox="1"/>
              <p:nvPr/>
            </p:nvSpPr>
            <p:spPr>
              <a:xfrm>
                <a:off x="3920108" y="4222240"/>
                <a:ext cx="20762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B5E89A-B54F-4110-9707-8869F718E9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0108" y="4222240"/>
                <a:ext cx="207621" cy="276999"/>
              </a:xfrm>
              <a:prstGeom prst="rect">
                <a:avLst/>
              </a:prstGeom>
              <a:blipFill>
                <a:blip r:embed="rId5"/>
                <a:stretch>
                  <a:fillRect l="-26471" r="-26471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F4AB5DC5-4371-4A55-8EC5-7C848CDA2B45}"/>
              </a:ext>
            </a:extLst>
          </p:cNvPr>
          <p:cNvSpPr/>
          <p:nvPr/>
        </p:nvSpPr>
        <p:spPr>
          <a:xfrm>
            <a:off x="6476665" y="3347041"/>
            <a:ext cx="758839" cy="202739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2F84833-D131-4AFD-8895-8063BE1A58FF}"/>
                  </a:ext>
                </a:extLst>
              </p:cNvPr>
              <p:cNvSpPr txBox="1"/>
              <p:nvPr/>
            </p:nvSpPr>
            <p:spPr>
              <a:xfrm>
                <a:off x="6752273" y="4141095"/>
                <a:ext cx="20762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2F84833-D131-4AFD-8895-8063BE1A58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2273" y="4141095"/>
                <a:ext cx="207621" cy="276999"/>
              </a:xfrm>
              <a:prstGeom prst="rect">
                <a:avLst/>
              </a:prstGeom>
              <a:blipFill>
                <a:blip r:embed="rId6"/>
                <a:stretch>
                  <a:fillRect l="-26471" r="-23529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761AE169-6D2E-49EE-A79E-67574CBBE486}"/>
              </a:ext>
            </a:extLst>
          </p:cNvPr>
          <p:cNvSpPr/>
          <p:nvPr/>
        </p:nvSpPr>
        <p:spPr>
          <a:xfrm>
            <a:off x="7805863" y="3347041"/>
            <a:ext cx="1814880" cy="6377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A025DD9-1070-4E0E-9B4E-C520EBD3305A}"/>
                  </a:ext>
                </a:extLst>
              </p:cNvPr>
              <p:cNvSpPr txBox="1"/>
              <p:nvPr/>
            </p:nvSpPr>
            <p:spPr>
              <a:xfrm>
                <a:off x="8445513" y="3565685"/>
                <a:ext cx="53557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A025DD9-1070-4E0E-9B4E-C520EBD330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5513" y="3565685"/>
                <a:ext cx="535579" cy="276999"/>
              </a:xfrm>
              <a:prstGeom prst="rect">
                <a:avLst/>
              </a:prstGeom>
              <a:blipFill>
                <a:blip r:embed="rId7"/>
                <a:stretch>
                  <a:fillRect t="-4444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AA26DC0-45FF-4C71-9CDB-78BDACE3FBD7}"/>
                  </a:ext>
                </a:extLst>
              </p:cNvPr>
              <p:cNvSpPr txBox="1"/>
              <p:nvPr/>
            </p:nvSpPr>
            <p:spPr>
              <a:xfrm>
                <a:off x="3538882" y="2764715"/>
                <a:ext cx="8538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Words </a:t>
                </a:r>
                <a14:m>
                  <m:oMath xmlns:m="http://schemas.openxmlformats.org/officeDocument/2006/math"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1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AA26DC0-45FF-4C71-9CDB-78BDACE3FB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8882" y="2764715"/>
                <a:ext cx="853888" cy="307777"/>
              </a:xfrm>
              <a:prstGeom prst="rect">
                <a:avLst/>
              </a:prstGeom>
              <a:blipFill>
                <a:blip r:embed="rId4"/>
                <a:stretch>
                  <a:fillRect l="-2143" t="-40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00003D-B498-4039-8576-E64E3DEB20DA}"/>
              </a:ext>
            </a:extLst>
          </p:cNvPr>
          <p:cNvCxnSpPr>
            <a:cxnSpLocks/>
          </p:cNvCxnSpPr>
          <p:nvPr/>
        </p:nvCxnSpPr>
        <p:spPr>
          <a:xfrm>
            <a:off x="3089943" y="3072492"/>
            <a:ext cx="18679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F789D40-8AFE-4DB3-86AF-E49D33459FCE}"/>
                  </a:ext>
                </a:extLst>
              </p:cNvPr>
              <p:cNvSpPr txBox="1"/>
              <p:nvPr/>
            </p:nvSpPr>
            <p:spPr>
              <a:xfrm>
                <a:off x="8248171" y="2776143"/>
                <a:ext cx="8538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Words </a:t>
                </a:r>
                <a14:m>
                  <m:oMath xmlns:m="http://schemas.openxmlformats.org/officeDocument/2006/math"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F789D40-8AFE-4DB3-86AF-E49D33459F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8171" y="2776143"/>
                <a:ext cx="853888" cy="307777"/>
              </a:xfrm>
              <a:prstGeom prst="rect">
                <a:avLst/>
              </a:prstGeom>
              <a:blipFill>
                <a:blip r:embed="rId4"/>
                <a:stretch>
                  <a:fillRect l="-2143" t="-1961" b="-196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61F7772-89C2-4B70-8840-17520993AE0A}"/>
              </a:ext>
            </a:extLst>
          </p:cNvPr>
          <p:cNvCxnSpPr>
            <a:cxnSpLocks/>
          </p:cNvCxnSpPr>
          <p:nvPr/>
        </p:nvCxnSpPr>
        <p:spPr>
          <a:xfrm>
            <a:off x="7799232" y="3083920"/>
            <a:ext cx="1821511" cy="30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E109003-FED2-42B4-A0C3-C8AA7E06D47D}"/>
                  </a:ext>
                </a:extLst>
              </p:cNvPr>
              <p:cNvSpPr txBox="1"/>
              <p:nvPr/>
            </p:nvSpPr>
            <p:spPr>
              <a:xfrm>
                <a:off x="6305414" y="2743777"/>
                <a:ext cx="130895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“Features” </a:t>
                </a:r>
                <a14:m>
                  <m:oMath xmlns:m="http://schemas.openxmlformats.org/officeDocument/2006/math"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endParaRPr lang="en-US" sz="14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E109003-FED2-42B4-A0C3-C8AA7E06D4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5414" y="2743777"/>
                <a:ext cx="1308959" cy="307777"/>
              </a:xfrm>
              <a:prstGeom prst="rect">
                <a:avLst/>
              </a:prstGeom>
              <a:blipFill>
                <a:blip r:embed="rId8"/>
                <a:stretch>
                  <a:fillRect l="-1395" t="-3922" b="-196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768D83F-F42E-4E6C-B09A-B0BBC8D52F7C}"/>
              </a:ext>
            </a:extLst>
          </p:cNvPr>
          <p:cNvCxnSpPr>
            <a:cxnSpLocks/>
          </p:cNvCxnSpPr>
          <p:nvPr/>
        </p:nvCxnSpPr>
        <p:spPr>
          <a:xfrm>
            <a:off x="6476665" y="3062342"/>
            <a:ext cx="722022" cy="15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F08737B-168E-4E45-91BD-B857FE3ED9C5}"/>
              </a:ext>
            </a:extLst>
          </p:cNvPr>
          <p:cNvSpPr txBox="1"/>
          <p:nvPr/>
        </p:nvSpPr>
        <p:spPr>
          <a:xfrm>
            <a:off x="5464317" y="4017984"/>
            <a:ext cx="282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141885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7912" y="1539277"/>
            <a:ext cx="4687768" cy="4329817"/>
          </a:xfrm>
        </p:spPr>
        <p:txBody>
          <a:bodyPr/>
          <a:lstStyle/>
          <a:p>
            <a:r>
              <a:rPr lang="en-US" dirty="0"/>
              <a:t>Data mining</a:t>
            </a:r>
          </a:p>
          <a:p>
            <a:r>
              <a:rPr lang="en-US" dirty="0"/>
              <a:t>Often have huge numbers of documents</a:t>
            </a:r>
          </a:p>
          <a:p>
            <a:r>
              <a:rPr lang="en-US" dirty="0"/>
              <a:t>How can we organize this?</a:t>
            </a:r>
          </a:p>
          <a:p>
            <a:endParaRPr lang="en-US" dirty="0"/>
          </a:p>
          <a:p>
            <a:r>
              <a:rPr lang="en-US" dirty="0"/>
              <a:t>Key idea:  documents are often in clusters</a:t>
            </a:r>
          </a:p>
          <a:p>
            <a:endParaRPr lang="en-US" dirty="0"/>
          </a:p>
          <a:p>
            <a:r>
              <a:rPr lang="en-US" dirty="0"/>
              <a:t>Can we detect these clusters?</a:t>
            </a:r>
          </a:p>
          <a:p>
            <a:r>
              <a:rPr lang="en-US" dirty="0"/>
              <a:t>Can be a lucrative service</a:t>
            </a:r>
          </a:p>
          <a:p>
            <a:pPr lvl="1"/>
            <a:r>
              <a:rPr lang="en-US" dirty="0"/>
              <a:t>See IBM service to left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</a:t>
            </a:fld>
            <a:endParaRPr lang="en-US" dirty="0"/>
          </a:p>
        </p:txBody>
      </p:sp>
      <p:pic>
        <p:nvPicPr>
          <p:cNvPr id="2050" name="Picture 2" descr="Figure shows how the Taxonomy Proposer identifies categories in uncategorized content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818" y="3474820"/>
            <a:ext cx="4543425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818" y="1688840"/>
            <a:ext cx="4433149" cy="131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102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6BE3-F719-4B74-9072-EA00FD30F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LSA Interpretation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1EA9F5-BD67-4D11-8C37-5BD4812310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Each PC represents a “topic” or “concept”</a:t>
                </a:r>
              </a:p>
              <a:p>
                <a:r>
                  <a:rPr lang="en-US" dirty="0"/>
                  <a:t>PC decomposition: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≈</m:t>
                    </m:r>
                    <m:nary>
                      <m:naryPr>
                        <m:chr m:val="∑"/>
                        <m:limLoc m:val="subSup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nary>
                  </m:oMath>
                </a14:m>
                <a:endParaRPr lang="en-US" dirty="0"/>
              </a:p>
              <a:p>
                <a:pPr lvl="1"/>
                <a:endParaRPr lang="en-US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dirty="0"/>
                  <a:t> = component of topic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in document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dirty="0"/>
                  <a:t> = component of word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in topic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/>
                  <a:t>Learn much more (in advanced ML class):</a:t>
                </a:r>
              </a:p>
              <a:p>
                <a:pPr lvl="1"/>
                <a:r>
                  <a:rPr lang="en-US" dirty="0"/>
                  <a:t>Word and document embeddings</a:t>
                </a:r>
              </a:p>
              <a:p>
                <a:pPr lvl="1"/>
                <a:r>
                  <a:rPr lang="en-US" dirty="0"/>
                  <a:t>Latent </a:t>
                </a:r>
                <a:r>
                  <a:rPr lang="en-US" dirty="0" err="1"/>
                  <a:t>Dirchelet</a:t>
                </a:r>
                <a:r>
                  <a:rPr lang="en-US" dirty="0"/>
                  <a:t> Allocation</a:t>
                </a:r>
              </a:p>
              <a:p>
                <a:pPr lvl="1"/>
                <a:r>
                  <a:rPr lang="en-US" dirty="0"/>
                  <a:t>...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1EA9F5-BD67-4D11-8C37-5BD4812310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046FA-872B-444F-AF3B-1674FB2C2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9080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1DC4F-3D40-49B7-A9C3-B000279F2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 LSA on </a:t>
            </a:r>
            <a:r>
              <a:rPr lang="en-US" dirty="0" err="1"/>
              <a:t>NewsGroup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461B4-D178-4637-83AB-54B0EB6B4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0525" y="1539277"/>
            <a:ext cx="4545154" cy="4329817"/>
          </a:xfrm>
        </p:spPr>
        <p:txBody>
          <a:bodyPr/>
          <a:lstStyle/>
          <a:p>
            <a:r>
              <a:rPr lang="en-US" dirty="0"/>
              <a:t>Use </a:t>
            </a:r>
            <a:r>
              <a:rPr lang="en-US" dirty="0">
                <a:solidFill>
                  <a:srgbClr val="FF0000"/>
                </a:solidFill>
              </a:rPr>
              <a:t>sparse SVD</a:t>
            </a:r>
          </a:p>
          <a:p>
            <a:r>
              <a:rPr lang="en-US" dirty="0"/>
              <a:t>Much faster</a:t>
            </a:r>
          </a:p>
          <a:p>
            <a:r>
              <a:rPr lang="en-US" dirty="0"/>
              <a:t>Concentration of variance in small number of PCs</a:t>
            </a:r>
          </a:p>
          <a:p>
            <a:endParaRPr lang="en-US" dirty="0"/>
          </a:p>
          <a:p>
            <a:r>
              <a:rPr lang="en-US" dirty="0"/>
              <a:t>More interesting results in larger </a:t>
            </a:r>
            <a:r>
              <a:rPr lang="en-US" dirty="0" err="1"/>
              <a:t>corpi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781FD-C26B-42B0-B5E3-304093987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33DFD-4CDA-46B7-B5B6-2309C123B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653418"/>
            <a:ext cx="4902443" cy="7542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581C30-06B1-4722-9928-6DEE82CCC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562793"/>
            <a:ext cx="2546594" cy="5914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3A2077-7FD7-47AB-AE5B-C4445AAFA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097" y="3154260"/>
            <a:ext cx="4105434" cy="284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0181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9C450-2766-1F46-A969-225CE2459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color quantization using k-means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01688-CCAF-F846-965E-EE9864190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76714-1BED-C549-BD68-2867ADFFF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1923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Motivating Example:  Document clustering</a:t>
            </a:r>
          </a:p>
          <a:p>
            <a:r>
              <a:rPr lang="en-US" dirty="0"/>
              <a:t>K-means</a:t>
            </a:r>
          </a:p>
          <a:p>
            <a:r>
              <a:rPr lang="en-US" dirty="0"/>
              <a:t>K-means for document clustering</a:t>
            </a:r>
          </a:p>
          <a:p>
            <a:r>
              <a:rPr lang="en-US" dirty="0"/>
              <a:t>Latent semantic analysis</a:t>
            </a:r>
          </a:p>
          <a:p>
            <a:r>
              <a:rPr lang="en-US" dirty="0"/>
              <a:t>Gaussian Mixture models (GMMs)</a:t>
            </a:r>
          </a:p>
          <a:p>
            <a:r>
              <a:rPr lang="en-US" dirty="0"/>
              <a:t>Expectation Maximization (EM) fitting of GMMs</a:t>
            </a:r>
          </a:p>
          <a:p>
            <a:r>
              <a:rPr lang="en-US" dirty="0"/>
              <a:t>Other clustering methods</a:t>
            </a:r>
          </a:p>
          <a:p>
            <a:r>
              <a:rPr lang="en-US" dirty="0"/>
              <a:t>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19448" y="3288484"/>
            <a:ext cx="835795" cy="48463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555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Mixture Models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34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b="0" dirty="0"/>
                  <a:t>Sometimes useful to have a probabilistic model of clustering</a:t>
                </a:r>
              </a:p>
              <a:p>
                <a:r>
                  <a:rPr lang="en-US" dirty="0"/>
                  <a:t>Assume the underlying data samples come from K distributions (each distribution = one mixture (or component or cluster)). </a:t>
                </a:r>
              </a:p>
              <a:p>
                <a:r>
                  <a:rPr lang="en-US" dirty="0"/>
                  <a:t>Given x, we use z(x) to represent the mixture/cluster it belongs to.</a:t>
                </a:r>
              </a:p>
              <a:p>
                <a:r>
                  <a:rPr lang="en-US" b="0" dirty="0"/>
                  <a:t>Random variable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lit/>
                      </m:rPr>
                      <a:rPr lang="en-US" b="0" i="1" smtClean="0">
                        <a:latin typeface="Cambria Math" panose="02040503050406030204" pitchFamily="18" charset="0"/>
                      </a:rPr>
                      <m:t>{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1,…,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Some discrete event </a:t>
                </a:r>
                <a:r>
                  <a:rPr lang="en-US" b="0" dirty="0"/>
                  <a:t>with PMF: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Typically not observed directly</a:t>
                </a:r>
              </a:p>
              <a:p>
                <a:pPr lvl="1"/>
                <a:r>
                  <a:rPr lang="en-US" dirty="0"/>
                  <a:t>Called a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latent</a:t>
                </a:r>
                <a:r>
                  <a:rPr lang="en-US" dirty="0"/>
                  <a:t> variable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Observed variable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, can be continuous</a:t>
                </a:r>
              </a:p>
              <a:p>
                <a:pPr lvl="1"/>
                <a:r>
                  <a:rPr lang="en-US" dirty="0"/>
                  <a:t>Probability depends 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One PDF per mixture (or state)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Each PDF is called a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component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261" t="-1754" r="-7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98226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35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Many data occurs from underlying discrete states</a:t>
                </a:r>
              </a:p>
              <a:p>
                <a:r>
                  <a:rPr lang="en-US" dirty="0"/>
                  <a:t>Example 1:  Size of a webpage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= content of the webpage, e.g. number of images</a:t>
                </a:r>
              </a:p>
              <a:p>
                <a:r>
                  <a:rPr lang="en-US" dirty="0"/>
                  <a:t>Example 2:  Speech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= phoneme the speaker is saying</a:t>
                </a:r>
              </a:p>
              <a:p>
                <a:r>
                  <a:rPr lang="en-US" dirty="0"/>
                  <a:t>Example 3:  Image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</a:t>
                </a:r>
                <a:r>
                  <a:rPr lang="en-US" b="0" dirty="0"/>
                  <a:t>= RGB values of a pixel or region of pixels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/>
                  <a:t>one a small number of objects the pixel is part of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 rotWithShape="0">
                <a:blip r:embed="rId2"/>
                <a:stretch>
                  <a:fillRect l="-784" t="-1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35748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Mixture Models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36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Each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dirty="0"/>
                  <a:t> is a Gaussian: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;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1/2</m:t>
                            </m:r>
                          </m:sup>
                        </m:sSup>
                      </m:den>
                    </m:f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exp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b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Parametrized by: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i="1" dirty="0"/>
                  <a:t> </a:t>
                </a:r>
                <a:r>
                  <a:rPr lang="en-US" dirty="0"/>
                  <a:t>= Probability of each component (</a:t>
                </a:r>
                <a:r>
                  <a:rPr lang="en-US" dirty="0">
                    <a:solidFill>
                      <a:srgbClr val="FF0000"/>
                    </a:solidFill>
                  </a:rPr>
                  <a:t>Prior</a:t>
                </a:r>
                <a:r>
                  <a:rPr lang="en-US" dirty="0"/>
                  <a:t> probability of z)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𝑣𝑎𝑟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{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br>
                  <a:rPr lang="en-US" dirty="0"/>
                </a:br>
                <a:r>
                  <a:rPr lang="en-US" dirty="0"/>
                  <a:t>mean and variance in each component</a:t>
                </a:r>
              </a:p>
              <a:p>
                <a:r>
                  <a:rPr lang="en-US" dirty="0"/>
                  <a:t>Can be vector valued</a:t>
                </a:r>
              </a:p>
              <a:p>
                <a:r>
                  <a:rPr lang="en-US" dirty="0"/>
                  <a:t>Distribution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can be computed via total probability</a:t>
                </a:r>
              </a:p>
              <a:p>
                <a:pPr lvl="1"/>
                <a:r>
                  <a:rPr lang="en-US" dirty="0"/>
                  <a:t>PDF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dirty="0"/>
                  <a:t>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∑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;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CDF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76981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GMMs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37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537329" y="1698097"/>
                <a:ext cx="5029200" cy="792163"/>
              </a:xfrm>
            </p:spPr>
            <p:txBody>
              <a:bodyPr/>
              <a:lstStyle/>
              <a:p>
                <a:r>
                  <a:rPr lang="en-US" dirty="0"/>
                  <a:t>1d model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dirty="0"/>
                  <a:t> components 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537329" y="1698097"/>
                <a:ext cx="5029200" cy="792163"/>
              </a:xfrm>
              <a:blipFill>
                <a:blip r:embed="rId2"/>
                <a:stretch>
                  <a:fillRect l="-2909" t="-8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Image result for gaussian mix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504" y="1371601"/>
            <a:ext cx="2381250" cy="1924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929" y="3454401"/>
            <a:ext cx="2438400" cy="1876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865" y="3295651"/>
            <a:ext cx="2466975" cy="18478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3"/>
              <p:cNvSpPr txBox="1">
                <a:spLocks/>
              </p:cNvSpPr>
              <p:nvPr/>
            </p:nvSpPr>
            <p:spPr>
              <a:xfrm>
                <a:off x="2051304" y="5330826"/>
                <a:ext cx="3358896" cy="792163"/>
              </a:xfrm>
              <a:prstGeom prst="rect">
                <a:avLst/>
              </a:prstGeom>
            </p:spPr>
            <p:txBody>
              <a:bodyPr vert="horz">
                <a:normAutofit fontScale="92500" lnSpcReduction="10000"/>
              </a:bodyPr>
              <a:lstStyle>
                <a:lvl1pPr marL="274320" indent="-274320" algn="l" rtl="0" eaLnBrk="1" latinLnBrk="0" hangingPunct="1">
                  <a:spcBef>
                    <a:spcPts val="580"/>
                  </a:spcBef>
                  <a:buClr>
                    <a:schemeClr val="accent1"/>
                  </a:buClr>
                  <a:buSzPct val="85000"/>
                  <a:buFont typeface="Wingdings 2"/>
                  <a:buChar char=""/>
                  <a:defRPr kumimoji="0"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8640" indent="-228600" algn="l" rtl="0" eaLnBrk="1" latinLnBrk="0" hangingPunct="1">
                  <a:spcBef>
                    <a:spcPts val="370"/>
                  </a:spcBef>
                  <a:buClr>
                    <a:schemeClr val="accent2"/>
                  </a:buClr>
                  <a:buSzPct val="85000"/>
                  <a:buFont typeface="Wingdings 2"/>
                  <a:buChar char=""/>
                  <a:defRPr kumimoji="0"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22960" indent="-228600" algn="l" rtl="0" eaLnBrk="1" latinLnBrk="0" hangingPunct="1">
                  <a:spcBef>
                    <a:spcPts val="370"/>
                  </a:spcBef>
                  <a:buClr>
                    <a:schemeClr val="accent1">
                      <a:tint val="60000"/>
                    </a:schemeClr>
                  </a:buClr>
                  <a:buSzPct val="85000"/>
                  <a:buFont typeface="Wingdings 2"/>
                  <a:buChar char=""/>
                  <a:defRPr kumimoji="0"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7280" indent="-228600" algn="l" rtl="0" eaLnBrk="1" latinLnBrk="0" hangingPunct="1">
                  <a:spcBef>
                    <a:spcPts val="370"/>
                  </a:spcBef>
                  <a:buClr>
                    <a:schemeClr val="accent3"/>
                  </a:buClr>
                  <a:buSzPct val="80000"/>
                  <a:buFont typeface="Wingdings 2"/>
                  <a:buChar char=""/>
                  <a:defRPr kumimoji="0"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1" latinLnBrk="0" hangingPunct="1">
                  <a:spcBef>
                    <a:spcPts val="370"/>
                  </a:spcBef>
                  <a:buClr>
                    <a:schemeClr val="accent3"/>
                  </a:buClr>
                  <a:buFontTx/>
                  <a:buChar char="o"/>
                  <a:defRPr kumimoji="0"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228600" algn="l" rtl="0" eaLnBrk="1" latinLnBrk="0" hangingPunct="1">
                  <a:spcBef>
                    <a:spcPts val="370"/>
                  </a:spcBef>
                  <a:buClr>
                    <a:schemeClr val="accent3"/>
                  </a:buClr>
                  <a:buChar char="•"/>
                  <a:defRPr kumimoji="0"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20240" indent="-228600" algn="l" rtl="0" eaLnBrk="1" latinLnBrk="0" hangingPunct="1">
                  <a:spcBef>
                    <a:spcPts val="370"/>
                  </a:spcBef>
                  <a:buClr>
                    <a:schemeClr val="accent2"/>
                  </a:buClr>
                  <a:buChar char="•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194560" indent="-228600" algn="l" rtl="0" eaLnBrk="1" latinLnBrk="0" hangingPunct="1">
                  <a:spcBef>
                    <a:spcPts val="370"/>
                  </a:spcBef>
                  <a:buClr>
                    <a:schemeClr val="accent1">
                      <a:tint val="60000"/>
                    </a:schemeClr>
                  </a:buClr>
                  <a:buChar char="•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468880" indent="-228600" algn="l" rtl="0" eaLnBrk="1" latinLnBrk="0" hangingPunct="1">
                  <a:spcBef>
                    <a:spcPts val="370"/>
                  </a:spcBef>
                  <a:buClr>
                    <a:schemeClr val="accent2">
                      <a:tint val="60000"/>
                    </a:schemeClr>
                  </a:buClr>
                  <a:buChar char="•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400"/>
                <a:r>
                  <a:rPr lang="en-US" dirty="0"/>
                  <a:t>PDF for 2d GMM with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/>
                  <a:t> components </a:t>
                </a:r>
              </a:p>
            </p:txBody>
          </p:sp>
        </mc:Choice>
        <mc:Fallback xmlns="">
          <p:sp>
            <p:nvSpPr>
              <p:cNvPr id="10" name="Content Placeholder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1304" y="5330826"/>
                <a:ext cx="3358896" cy="792163"/>
              </a:xfrm>
              <a:prstGeom prst="rect">
                <a:avLst/>
              </a:prstGeom>
              <a:blipFill>
                <a:blip r:embed="rId6"/>
                <a:stretch>
                  <a:fillRect l="-1452" t="-10769" b="-12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3"/>
              <p:cNvSpPr txBox="1">
                <a:spLocks/>
              </p:cNvSpPr>
              <p:nvPr/>
            </p:nvSpPr>
            <p:spPr>
              <a:xfrm>
                <a:off x="6016752" y="5257800"/>
                <a:ext cx="4041648" cy="1066800"/>
              </a:xfrm>
              <a:prstGeom prst="rect">
                <a:avLst/>
              </a:prstGeom>
            </p:spPr>
            <p:txBody>
              <a:bodyPr vert="horz">
                <a:normAutofit fontScale="92500"/>
              </a:bodyPr>
              <a:lstStyle>
                <a:lvl1pPr marL="274320" indent="-274320" algn="l" rtl="0" eaLnBrk="1" latinLnBrk="0" hangingPunct="1">
                  <a:spcBef>
                    <a:spcPts val="580"/>
                  </a:spcBef>
                  <a:buClr>
                    <a:schemeClr val="accent1"/>
                  </a:buClr>
                  <a:buSzPct val="85000"/>
                  <a:buFont typeface="Wingdings 2"/>
                  <a:buChar char=""/>
                  <a:defRPr kumimoji="0"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8640" indent="-228600" algn="l" rtl="0" eaLnBrk="1" latinLnBrk="0" hangingPunct="1">
                  <a:spcBef>
                    <a:spcPts val="370"/>
                  </a:spcBef>
                  <a:buClr>
                    <a:schemeClr val="accent2"/>
                  </a:buClr>
                  <a:buSzPct val="85000"/>
                  <a:buFont typeface="Wingdings 2"/>
                  <a:buChar char=""/>
                  <a:defRPr kumimoji="0"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22960" indent="-228600" algn="l" rtl="0" eaLnBrk="1" latinLnBrk="0" hangingPunct="1">
                  <a:spcBef>
                    <a:spcPts val="370"/>
                  </a:spcBef>
                  <a:buClr>
                    <a:schemeClr val="accent1">
                      <a:tint val="60000"/>
                    </a:schemeClr>
                  </a:buClr>
                  <a:buSzPct val="85000"/>
                  <a:buFont typeface="Wingdings 2"/>
                  <a:buChar char=""/>
                  <a:defRPr kumimoji="0"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7280" indent="-228600" algn="l" rtl="0" eaLnBrk="1" latinLnBrk="0" hangingPunct="1">
                  <a:spcBef>
                    <a:spcPts val="370"/>
                  </a:spcBef>
                  <a:buClr>
                    <a:schemeClr val="accent3"/>
                  </a:buClr>
                  <a:buSzPct val="80000"/>
                  <a:buFont typeface="Wingdings 2"/>
                  <a:buChar char=""/>
                  <a:defRPr kumimoji="0"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1" latinLnBrk="0" hangingPunct="1">
                  <a:spcBef>
                    <a:spcPts val="370"/>
                  </a:spcBef>
                  <a:buClr>
                    <a:schemeClr val="accent3"/>
                  </a:buClr>
                  <a:buFontTx/>
                  <a:buChar char="o"/>
                  <a:defRPr kumimoji="0"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228600" algn="l" rtl="0" eaLnBrk="1" latinLnBrk="0" hangingPunct="1">
                  <a:spcBef>
                    <a:spcPts val="370"/>
                  </a:spcBef>
                  <a:buClr>
                    <a:schemeClr val="accent3"/>
                  </a:buClr>
                  <a:buChar char="•"/>
                  <a:defRPr kumimoji="0"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20240" indent="-228600" algn="l" rtl="0" eaLnBrk="1" latinLnBrk="0" hangingPunct="1">
                  <a:spcBef>
                    <a:spcPts val="370"/>
                  </a:spcBef>
                  <a:buClr>
                    <a:schemeClr val="accent2"/>
                  </a:buClr>
                  <a:buChar char="•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194560" indent="-228600" algn="l" rtl="0" eaLnBrk="1" latinLnBrk="0" hangingPunct="1">
                  <a:spcBef>
                    <a:spcPts val="370"/>
                  </a:spcBef>
                  <a:buClr>
                    <a:schemeClr val="accent1">
                      <a:tint val="60000"/>
                    </a:schemeClr>
                  </a:buClr>
                  <a:buChar char="•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468880" indent="-228600" algn="l" rtl="0" eaLnBrk="1" latinLnBrk="0" hangingPunct="1">
                  <a:spcBef>
                    <a:spcPts val="370"/>
                  </a:spcBef>
                  <a:buClr>
                    <a:schemeClr val="accent2">
                      <a:tint val="60000"/>
                    </a:schemeClr>
                  </a:buClr>
                  <a:buChar char="•"/>
                  <a:defRPr kumimoji="0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400"/>
                <a:r>
                  <a:rPr lang="en-US" dirty="0"/>
                  <a:t>Random points from a GMM with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dirty="0"/>
                  <a:t> components </a:t>
                </a:r>
              </a:p>
            </p:txBody>
          </p:sp>
        </mc:Choice>
        <mc:Fallback xmlns="">
          <p:sp>
            <p:nvSpPr>
              <p:cNvPr id="11" name="Content Placeholder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6752" y="5257800"/>
                <a:ext cx="4041648" cy="1066800"/>
              </a:xfrm>
              <a:prstGeom prst="rect">
                <a:avLst/>
              </a:prstGeom>
              <a:blipFill>
                <a:blip r:embed="rId7"/>
                <a:stretch>
                  <a:fillRect l="-1056" t="-4571" r="-27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06143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the Component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38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Given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, can we determine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/>
              </a:p>
              <a:p>
                <a:r>
                  <a:rPr lang="en-US" dirty="0"/>
                  <a:t>Use Bayes’ rule: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  <m:sup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nary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  (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Posterior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Probability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of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z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given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Example:  Scalar Gaussian with two components: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/2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/2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Sigmoid shape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SNR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center</a:t>
                </a:r>
              </a:p>
              <a:p>
                <a:pPr lvl="1"/>
                <a:r>
                  <a:rPr lang="en-US" dirty="0">
                    <a:solidFill>
                      <a:srgbClr val="FF0000"/>
                    </a:solidFill>
                  </a:rPr>
                  <a:t>Logistic regression for binary classification assumes that the discriminant function of each class follows a Gaussian distribution with the same variance!  </a:t>
                </a: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261" t="-2047" r="-18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2138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Motivating Example:  Document clustering</a:t>
            </a:r>
          </a:p>
          <a:p>
            <a:r>
              <a:rPr lang="en-US" dirty="0"/>
              <a:t>K-means</a:t>
            </a:r>
          </a:p>
          <a:p>
            <a:r>
              <a:rPr lang="en-US" dirty="0"/>
              <a:t>K-means for document clustering</a:t>
            </a:r>
          </a:p>
          <a:p>
            <a:r>
              <a:rPr lang="en-US" dirty="0"/>
              <a:t>Latent semantic analysis</a:t>
            </a:r>
          </a:p>
          <a:p>
            <a:r>
              <a:rPr lang="en-US" dirty="0"/>
              <a:t>Gaussian Mixture models (GMMs)</a:t>
            </a:r>
          </a:p>
          <a:p>
            <a:r>
              <a:rPr lang="en-US" dirty="0"/>
              <a:t>Expectation Maximization (EM) fitting of GMMs</a:t>
            </a:r>
          </a:p>
          <a:p>
            <a:r>
              <a:rPr lang="en-US" dirty="0"/>
              <a:t>Other clustering methods</a:t>
            </a:r>
          </a:p>
          <a:p>
            <a:r>
              <a:rPr lang="en-US" dirty="0"/>
              <a:t>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427837" y="3704185"/>
            <a:ext cx="835795" cy="48463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34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UseNet Newsgroups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3020" y="1539277"/>
            <a:ext cx="4922660" cy="4329817"/>
          </a:xfrm>
        </p:spPr>
        <p:txBody>
          <a:bodyPr/>
          <a:lstStyle/>
          <a:p>
            <a:r>
              <a:rPr lang="en-US" dirty="0"/>
              <a:t>Began in late 1970s</a:t>
            </a:r>
          </a:p>
          <a:p>
            <a:r>
              <a:rPr lang="en-US" dirty="0"/>
              <a:t>Discussion groups for various topics</a:t>
            </a:r>
          </a:p>
          <a:p>
            <a:pPr lvl="1"/>
            <a:r>
              <a:rPr lang="en-US" dirty="0"/>
              <a:t>Started on early university networks</a:t>
            </a:r>
          </a:p>
          <a:p>
            <a:pPr lvl="1"/>
            <a:r>
              <a:rPr lang="en-US" dirty="0"/>
              <a:t>Migrated to Internet</a:t>
            </a:r>
          </a:p>
          <a:p>
            <a:pPr lvl="1"/>
            <a:r>
              <a:rPr lang="en-US" dirty="0"/>
              <a:t>Peaked in 1990s</a:t>
            </a:r>
          </a:p>
          <a:p>
            <a:r>
              <a:rPr lang="en-US" dirty="0"/>
              <a:t>Useful for studying clustering</a:t>
            </a:r>
          </a:p>
          <a:p>
            <a:pPr lvl="1"/>
            <a:r>
              <a:rPr lang="en-US" dirty="0"/>
              <a:t>Simple documents</a:t>
            </a:r>
          </a:p>
          <a:p>
            <a:pPr lvl="1"/>
            <a:r>
              <a:rPr lang="en-US" dirty="0"/>
              <a:t>“ground truth”:  Docs have categories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</a:t>
            </a:fld>
            <a:endParaRPr lang="en-US" dirty="0"/>
          </a:p>
        </p:txBody>
      </p:sp>
      <p:pic>
        <p:nvPicPr>
          <p:cNvPr id="1030" name="Picture 6" descr="http://www.newsrover.com/images/browse2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765283"/>
            <a:ext cx="4502834" cy="3021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1923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40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Unknown parameters in GMM: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,..,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Data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Negative log likelihood: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nary>
                                  <m:naryPr>
                                    <m:chr m:val="∑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𝐾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𝑃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nary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ML estimation:   </a:t>
                </a:r>
                <a:br>
                  <a:rPr lang="en-US" dirty="0"/>
                </a:b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 simple way to directly optimize</a:t>
                </a:r>
              </a:p>
              <a:p>
                <a:pPr lvl="1"/>
                <a:r>
                  <a:rPr lang="en-US" dirty="0"/>
                  <a:t>Likelihood is non-convex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13141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Maximization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41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Negative log likelihood: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=−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nary>
                                  <m:naryPr>
                                    <m:chr m:val="∑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𝐾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𝑃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nary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Iterative procedure:</a:t>
                </a:r>
              </a:p>
              <a:p>
                <a:pPr lvl="1"/>
                <a:r>
                  <a:rPr lang="en-US" dirty="0"/>
                  <a:t>Generates a sequence of estimates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Attempts to approach MLE</a:t>
                </a:r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261" t="-169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66655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 Steps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42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E-step</a:t>
                </a:r>
                <a:r>
                  <a:rPr lang="en-US" dirty="0"/>
                  <a:t>:  Estimate the latent variables z  (E= expectation)</a:t>
                </a:r>
              </a:p>
              <a:p>
                <a:pPr lvl="1"/>
                <a:r>
                  <a:rPr lang="en-US" sz="2000" dirty="0"/>
                  <a:t>Find the posterior of the latent variables given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2000" dirty="0"/>
                  <a:t>: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</m:sSup>
                      </m:e>
                    </m:d>
                  </m:oMath>
                </a14:m>
                <a:endParaRPr lang="en-US" sz="2000" b="0" dirty="0"/>
              </a:p>
              <a:p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M-step</a:t>
                </a:r>
                <a:r>
                  <a:rPr lang="en-US" dirty="0"/>
                  <a:t>:  Update parameters to minimize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dirty="0"/>
                  <a:t> (M= maximization)</a:t>
                </a:r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lim>
                            </m:limLow>
                          </m:fNam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acc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p>
                              </m:e>
                            </m:d>
                          </m:e>
                        </m:func>
                      </m:e>
                    </m:func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261" t="-1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41737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E-Step for a GMM: </a:t>
            </a:r>
            <a:r>
              <a:rPr lang="en-US" sz="3600" dirty="0"/>
              <a:t>Finding the posterior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43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Given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Find posterior by Bayes rule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A “soft” selection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261" t="-1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514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M-Step for the GMM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44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Given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𝑛𝑖</m:t>
                        </m:r>
                      </m:sub>
                    </m:sSub>
                  </m:oMath>
                </a14:m>
                <a:r>
                  <a:rPr lang="en-US" dirty="0"/>
                  <a:t>, minimize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Update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, 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Update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𝑛𝑖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b="0" dirty="0"/>
              </a:p>
              <a:p>
                <a:r>
                  <a:rPr lang="en-US" dirty="0"/>
                  <a:t>Update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𝑛𝑖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Proof for the update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: on board </a:t>
                </a:r>
              </a:p>
              <a:p>
                <a:r>
                  <a:rPr lang="en-US" dirty="0"/>
                  <a:t>Fore more details, See Sec. 9.2.2 in Bishop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261" t="-11696" b="-128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80978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to K-Means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45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EM can be seen as a “soft” version</a:t>
                </a:r>
              </a:p>
              <a:p>
                <a:pPr lvl="1"/>
                <a:r>
                  <a:rPr lang="en-US" dirty="0"/>
                  <a:t>In K-Means: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 </m:t>
                    </m:r>
                  </m:oMath>
                </a14:m>
                <a:r>
                  <a:rPr lang="en-US" dirty="0"/>
                  <a:t>or 0</a:t>
                </a:r>
              </a:p>
              <a:p>
                <a:r>
                  <a:rPr lang="en-US" dirty="0"/>
                  <a:t>Variance</a:t>
                </a:r>
              </a:p>
              <a:p>
                <a:pPr lvl="1"/>
                <a:r>
                  <a:rPr lang="en-US" dirty="0"/>
                  <a:t>In K-means: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dirty="0"/>
                  <a:t> (by the use of Euclidean distance)</a:t>
                </a:r>
              </a:p>
              <a:p>
                <a:pPr lvl="1"/>
                <a:r>
                  <a:rPr lang="en-US" dirty="0"/>
                  <a:t>In EM, this is estimated</a:t>
                </a:r>
              </a:p>
              <a:p>
                <a:r>
                  <a:rPr lang="en-US" dirty="0"/>
                  <a:t>EM provides “scaling” of various features by their variances and also consider the possible correlation among the feature</a:t>
                </a:r>
              </a:p>
              <a:p>
                <a:r>
                  <a:rPr lang="en-US" dirty="0"/>
                  <a:t>EM will always converge</a:t>
                </a:r>
              </a:p>
              <a:p>
                <a:r>
                  <a:rPr lang="en-US" dirty="0"/>
                  <a:t>EM can also be stuck to local minimum</a:t>
                </a:r>
              </a:p>
              <a:p>
                <a:r>
                  <a:rPr lang="en-US" dirty="0"/>
                  <a:t>Important to select good initials:  </a:t>
                </a:r>
                <a:r>
                  <a:rPr lang="en-US" dirty="0">
                    <a:solidFill>
                      <a:srgbClr val="FF0000"/>
                    </a:solidFill>
                  </a:rPr>
                  <a:t>Initialize by K-means results!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1261" t="-1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43673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 Illustrated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660859" y="1447800"/>
            <a:ext cx="4639112" cy="4572000"/>
          </a:xfrm>
        </p:spPr>
        <p:txBody>
          <a:bodyPr/>
          <a:lstStyle/>
          <a:p>
            <a:r>
              <a:rPr lang="en-US" dirty="0"/>
              <a:t>Simple example with K=2 clusters</a:t>
            </a:r>
          </a:p>
          <a:p>
            <a:r>
              <a:rPr lang="en-US" dirty="0"/>
              <a:t>Dimension = 2</a:t>
            </a:r>
          </a:p>
          <a:p>
            <a:r>
              <a:rPr lang="en-US" dirty="0"/>
              <a:t>Can have bad convergence from poor initial condition</a:t>
            </a:r>
          </a:p>
        </p:txBody>
      </p:sp>
      <p:pic>
        <p:nvPicPr>
          <p:cNvPr id="2050" name="Picture 2" descr="https://www.projectrhea.org/rhea/images/4/49/Mixture_Old_Kiw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641" y="1800225"/>
            <a:ext cx="5114925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0FBBBA-B0BA-FB45-9AE6-5003FB9A9312}"/>
              </a:ext>
            </a:extLst>
          </p:cNvPr>
          <p:cNvSpPr txBox="1"/>
          <p:nvPr/>
        </p:nvSpPr>
        <p:spPr>
          <a:xfrm>
            <a:off x="6800193" y="4960883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9.8 in Bishop</a:t>
            </a:r>
          </a:p>
        </p:txBody>
      </p:sp>
    </p:spTree>
    <p:extLst>
      <p:ext uri="{BB962C8B-B14F-4D97-AF65-F5344CB8AC3E}">
        <p14:creationId xmlns:p14="http://schemas.microsoft.com/office/powerpoint/2010/main" val="13910009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illustrated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5754848" y="1820411"/>
            <a:ext cx="4455951" cy="4199389"/>
          </a:xfrm>
        </p:spPr>
        <p:txBody>
          <a:bodyPr>
            <a:normAutofit/>
          </a:bodyPr>
          <a:lstStyle/>
          <a:p>
            <a:r>
              <a:rPr lang="en-US" dirty="0"/>
              <a:t>From Bishop, Chapter 9.  </a:t>
            </a:r>
          </a:p>
          <a:p>
            <a:r>
              <a:rPr lang="en-US" dirty="0"/>
              <a:t>K-Means on “old faithful” data set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233" y="1755396"/>
            <a:ext cx="4454588" cy="3927682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856B3EE0-8255-B34C-B8BD-0810F39F67C5}"/>
              </a:ext>
            </a:extLst>
          </p:cNvPr>
          <p:cNvSpPr/>
          <p:nvPr/>
        </p:nvSpPr>
        <p:spPr>
          <a:xfrm>
            <a:off x="4434357" y="4929351"/>
            <a:ext cx="452954" cy="338821"/>
          </a:xfrm>
          <a:custGeom>
            <a:avLst/>
            <a:gdLst>
              <a:gd name="connsiteX0" fmla="*/ 473975 w 537037"/>
              <a:gd name="connsiteY0" fmla="*/ 409904 h 412394"/>
              <a:gd name="connsiteX1" fmla="*/ 347851 w 537037"/>
              <a:gd name="connsiteY1" fmla="*/ 388883 h 412394"/>
              <a:gd name="connsiteX2" fmla="*/ 316320 w 537037"/>
              <a:gd name="connsiteY2" fmla="*/ 367862 h 412394"/>
              <a:gd name="connsiteX3" fmla="*/ 253258 w 537037"/>
              <a:gd name="connsiteY3" fmla="*/ 346842 h 412394"/>
              <a:gd name="connsiteX4" fmla="*/ 221727 w 537037"/>
              <a:gd name="connsiteY4" fmla="*/ 336331 h 412394"/>
              <a:gd name="connsiteX5" fmla="*/ 179685 w 537037"/>
              <a:gd name="connsiteY5" fmla="*/ 315311 h 412394"/>
              <a:gd name="connsiteX6" fmla="*/ 148154 w 537037"/>
              <a:gd name="connsiteY6" fmla="*/ 294290 h 412394"/>
              <a:gd name="connsiteX7" fmla="*/ 116623 w 537037"/>
              <a:gd name="connsiteY7" fmla="*/ 283780 h 412394"/>
              <a:gd name="connsiteX8" fmla="*/ 53561 w 537037"/>
              <a:gd name="connsiteY8" fmla="*/ 241738 h 412394"/>
              <a:gd name="connsiteX9" fmla="*/ 22030 w 537037"/>
              <a:gd name="connsiteY9" fmla="*/ 178676 h 412394"/>
              <a:gd name="connsiteX10" fmla="*/ 11520 w 537037"/>
              <a:gd name="connsiteY10" fmla="*/ 63062 h 412394"/>
              <a:gd name="connsiteX11" fmla="*/ 74582 w 537037"/>
              <a:gd name="connsiteY11" fmla="*/ 31531 h 412394"/>
              <a:gd name="connsiteX12" fmla="*/ 179685 w 537037"/>
              <a:gd name="connsiteY12" fmla="*/ 0 h 412394"/>
              <a:gd name="connsiteX13" fmla="*/ 295299 w 537037"/>
              <a:gd name="connsiteY13" fmla="*/ 10511 h 412394"/>
              <a:gd name="connsiteX14" fmla="*/ 358361 w 537037"/>
              <a:gd name="connsiteY14" fmla="*/ 31531 h 412394"/>
              <a:gd name="connsiteX15" fmla="*/ 389892 w 537037"/>
              <a:gd name="connsiteY15" fmla="*/ 52552 h 412394"/>
              <a:gd name="connsiteX16" fmla="*/ 421423 w 537037"/>
              <a:gd name="connsiteY16" fmla="*/ 63062 h 412394"/>
              <a:gd name="connsiteX17" fmla="*/ 505506 w 537037"/>
              <a:gd name="connsiteY17" fmla="*/ 157655 h 412394"/>
              <a:gd name="connsiteX18" fmla="*/ 526527 w 537037"/>
              <a:gd name="connsiteY18" fmla="*/ 220718 h 412394"/>
              <a:gd name="connsiteX19" fmla="*/ 537037 w 537037"/>
              <a:gd name="connsiteY19" fmla="*/ 252249 h 412394"/>
              <a:gd name="connsiteX20" fmla="*/ 526527 w 537037"/>
              <a:gd name="connsiteY20" fmla="*/ 378373 h 412394"/>
              <a:gd name="connsiteX21" fmla="*/ 516016 w 537037"/>
              <a:gd name="connsiteY21" fmla="*/ 409904 h 412394"/>
              <a:gd name="connsiteX22" fmla="*/ 473975 w 537037"/>
              <a:gd name="connsiteY22" fmla="*/ 409904 h 412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37037" h="412394">
                <a:moveTo>
                  <a:pt x="473975" y="409904"/>
                </a:moveTo>
                <a:cubicBezTo>
                  <a:pt x="445947" y="406400"/>
                  <a:pt x="383065" y="406490"/>
                  <a:pt x="347851" y="388883"/>
                </a:cubicBezTo>
                <a:cubicBezTo>
                  <a:pt x="336553" y="383234"/>
                  <a:pt x="327863" y="372992"/>
                  <a:pt x="316320" y="367862"/>
                </a:cubicBezTo>
                <a:cubicBezTo>
                  <a:pt x="296072" y="358863"/>
                  <a:pt x="274279" y="353849"/>
                  <a:pt x="253258" y="346842"/>
                </a:cubicBezTo>
                <a:cubicBezTo>
                  <a:pt x="242748" y="343339"/>
                  <a:pt x="231636" y="341285"/>
                  <a:pt x="221727" y="336331"/>
                </a:cubicBezTo>
                <a:cubicBezTo>
                  <a:pt x="207713" y="329324"/>
                  <a:pt x="193289" y="323084"/>
                  <a:pt x="179685" y="315311"/>
                </a:cubicBezTo>
                <a:cubicBezTo>
                  <a:pt x="168717" y="309044"/>
                  <a:pt x="159452" y="299939"/>
                  <a:pt x="148154" y="294290"/>
                </a:cubicBezTo>
                <a:cubicBezTo>
                  <a:pt x="138245" y="289335"/>
                  <a:pt x="127133" y="287283"/>
                  <a:pt x="116623" y="283780"/>
                </a:cubicBezTo>
                <a:cubicBezTo>
                  <a:pt x="95602" y="269766"/>
                  <a:pt x="61550" y="265705"/>
                  <a:pt x="53561" y="241738"/>
                </a:cubicBezTo>
                <a:cubicBezTo>
                  <a:pt x="39057" y="198223"/>
                  <a:pt x="49196" y="219425"/>
                  <a:pt x="22030" y="178676"/>
                </a:cubicBezTo>
                <a:cubicBezTo>
                  <a:pt x="7968" y="136490"/>
                  <a:pt x="-13500" y="106847"/>
                  <a:pt x="11520" y="63062"/>
                </a:cubicBezTo>
                <a:cubicBezTo>
                  <a:pt x="23567" y="41980"/>
                  <a:pt x="56242" y="40701"/>
                  <a:pt x="74582" y="31531"/>
                </a:cubicBezTo>
                <a:cubicBezTo>
                  <a:pt x="151057" y="-6706"/>
                  <a:pt x="45890" y="19115"/>
                  <a:pt x="179685" y="0"/>
                </a:cubicBezTo>
                <a:cubicBezTo>
                  <a:pt x="218223" y="3504"/>
                  <a:pt x="257191" y="3786"/>
                  <a:pt x="295299" y="10511"/>
                </a:cubicBezTo>
                <a:cubicBezTo>
                  <a:pt x="317119" y="14362"/>
                  <a:pt x="358361" y="31531"/>
                  <a:pt x="358361" y="31531"/>
                </a:cubicBezTo>
                <a:cubicBezTo>
                  <a:pt x="368871" y="38538"/>
                  <a:pt x="378594" y="46903"/>
                  <a:pt x="389892" y="52552"/>
                </a:cubicBezTo>
                <a:cubicBezTo>
                  <a:pt x="399801" y="57507"/>
                  <a:pt x="412678" y="56260"/>
                  <a:pt x="421423" y="63062"/>
                </a:cubicBezTo>
                <a:cubicBezTo>
                  <a:pt x="471264" y="101827"/>
                  <a:pt x="477408" y="115509"/>
                  <a:pt x="505506" y="157655"/>
                </a:cubicBezTo>
                <a:lnTo>
                  <a:pt x="526527" y="220718"/>
                </a:lnTo>
                <a:lnTo>
                  <a:pt x="537037" y="252249"/>
                </a:lnTo>
                <a:cubicBezTo>
                  <a:pt x="533534" y="294290"/>
                  <a:pt x="532103" y="336556"/>
                  <a:pt x="526527" y="378373"/>
                </a:cubicBezTo>
                <a:cubicBezTo>
                  <a:pt x="525063" y="389355"/>
                  <a:pt x="526526" y="406401"/>
                  <a:pt x="516016" y="409904"/>
                </a:cubicBezTo>
                <a:cubicBezTo>
                  <a:pt x="506615" y="413037"/>
                  <a:pt x="502003" y="413408"/>
                  <a:pt x="473975" y="409904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685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4223-3E2F-1F40-B9BA-8A050D759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 via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B6160-8511-854A-97B5-5DFFA1B5B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052" y="1655632"/>
            <a:ext cx="10058400" cy="432981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i="1" dirty="0"/>
              <a:t>http://</a:t>
            </a:r>
            <a:r>
              <a:rPr lang="en-US" i="1" dirty="0" err="1"/>
              <a:t>scikit-learn.org</a:t>
            </a:r>
            <a:r>
              <a:rPr lang="en-US" i="1" dirty="0"/>
              <a:t>/stable/modules/generated/sklearn.mixture.GaussianMixture.html#sklearn.mixture.GaussianMixture</a:t>
            </a:r>
          </a:p>
          <a:p>
            <a:pPr marL="0" indent="0">
              <a:buNone/>
            </a:pPr>
            <a:r>
              <a:rPr lang="en-US" i="1" dirty="0"/>
              <a:t>class </a:t>
            </a:r>
            <a:r>
              <a:rPr lang="en-US" dirty="0" err="1"/>
              <a:t>sklearn.mixture.GaussianMixture</a:t>
            </a:r>
            <a:r>
              <a:rPr lang="en-US" dirty="0"/>
              <a:t>(</a:t>
            </a:r>
            <a:r>
              <a:rPr lang="en-US" i="1" dirty="0" err="1"/>
              <a:t>n_components</a:t>
            </a:r>
            <a:r>
              <a:rPr lang="en-US" i="1" dirty="0"/>
              <a:t>=1</a:t>
            </a:r>
            <a:r>
              <a:rPr lang="en-US" dirty="0"/>
              <a:t>, </a:t>
            </a:r>
            <a:r>
              <a:rPr lang="en-US" i="1" dirty="0" err="1"/>
              <a:t>covariance_type</a:t>
            </a:r>
            <a:r>
              <a:rPr lang="en-US" i="1" dirty="0"/>
              <a:t>=’full’</a:t>
            </a:r>
            <a:r>
              <a:rPr lang="en-US" dirty="0"/>
              <a:t>, </a:t>
            </a:r>
            <a:r>
              <a:rPr lang="en-US" i="1" dirty="0" err="1"/>
              <a:t>tol</a:t>
            </a:r>
            <a:r>
              <a:rPr lang="en-US" i="1" dirty="0"/>
              <a:t>=0.001</a:t>
            </a:r>
            <a:r>
              <a:rPr lang="en-US" dirty="0"/>
              <a:t>, </a:t>
            </a:r>
            <a:r>
              <a:rPr lang="en-US" i="1" dirty="0" err="1"/>
              <a:t>reg_covar</a:t>
            </a:r>
            <a:r>
              <a:rPr lang="en-US" i="1" dirty="0"/>
              <a:t>=1e-06</a:t>
            </a:r>
            <a:r>
              <a:rPr lang="en-US" dirty="0"/>
              <a:t>, </a:t>
            </a:r>
            <a:r>
              <a:rPr lang="en-US" i="1" dirty="0" err="1"/>
              <a:t>max_iter</a:t>
            </a:r>
            <a:r>
              <a:rPr lang="en-US" i="1" dirty="0"/>
              <a:t>=100</a:t>
            </a:r>
            <a:r>
              <a:rPr lang="en-US" dirty="0"/>
              <a:t>, </a:t>
            </a:r>
            <a:r>
              <a:rPr lang="en-US" i="1" dirty="0" err="1"/>
              <a:t>n_init</a:t>
            </a:r>
            <a:r>
              <a:rPr lang="en-US" i="1" dirty="0"/>
              <a:t>=1</a:t>
            </a:r>
            <a:r>
              <a:rPr lang="en-US" dirty="0"/>
              <a:t>, </a:t>
            </a:r>
            <a:r>
              <a:rPr lang="en-US" i="1" dirty="0" err="1"/>
              <a:t>init_params</a:t>
            </a:r>
            <a:r>
              <a:rPr lang="en-US" i="1" dirty="0"/>
              <a:t>=’</a:t>
            </a:r>
            <a:r>
              <a:rPr lang="en-US" i="1" dirty="0" err="1"/>
              <a:t>kmeans</a:t>
            </a:r>
            <a:r>
              <a:rPr lang="en-US" i="1" dirty="0"/>
              <a:t>’</a:t>
            </a:r>
            <a:r>
              <a:rPr lang="en-US" dirty="0"/>
              <a:t>, </a:t>
            </a:r>
            <a:r>
              <a:rPr lang="en-US" i="1" dirty="0" err="1"/>
              <a:t>weights_init</a:t>
            </a:r>
            <a:r>
              <a:rPr lang="en-US" i="1" dirty="0"/>
              <a:t>=None</a:t>
            </a:r>
            <a:r>
              <a:rPr lang="en-US" dirty="0"/>
              <a:t>, </a:t>
            </a:r>
            <a:r>
              <a:rPr lang="en-US" i="1" dirty="0" err="1"/>
              <a:t>means_init</a:t>
            </a:r>
            <a:r>
              <a:rPr lang="en-US" i="1" dirty="0"/>
              <a:t>=None</a:t>
            </a:r>
            <a:r>
              <a:rPr lang="en-US" dirty="0"/>
              <a:t>, </a:t>
            </a:r>
            <a:r>
              <a:rPr lang="en-US" i="1" dirty="0" err="1"/>
              <a:t>precisions_init</a:t>
            </a:r>
            <a:r>
              <a:rPr lang="en-US" i="1" dirty="0"/>
              <a:t>=None</a:t>
            </a:r>
            <a:r>
              <a:rPr lang="en-US" dirty="0"/>
              <a:t>, </a:t>
            </a:r>
            <a:r>
              <a:rPr lang="en-US" i="1" dirty="0" err="1"/>
              <a:t>random_state</a:t>
            </a:r>
            <a:r>
              <a:rPr lang="en-US" i="1" dirty="0"/>
              <a:t>=None</a:t>
            </a:r>
            <a:r>
              <a:rPr lang="en-US" dirty="0"/>
              <a:t>, </a:t>
            </a:r>
            <a:r>
              <a:rPr lang="en-US" i="1" dirty="0" err="1"/>
              <a:t>warm_start</a:t>
            </a:r>
            <a:r>
              <a:rPr lang="en-US" i="1" dirty="0"/>
              <a:t>=False</a:t>
            </a:r>
            <a:r>
              <a:rPr lang="en-US" dirty="0"/>
              <a:t>, </a:t>
            </a:r>
            <a:r>
              <a:rPr lang="en-US" i="1" dirty="0"/>
              <a:t>verbose=0</a:t>
            </a:r>
            <a:r>
              <a:rPr lang="en-US" dirty="0"/>
              <a:t>, </a:t>
            </a:r>
            <a:r>
              <a:rPr lang="en-US" i="1" dirty="0" err="1"/>
              <a:t>verbose_interval</a:t>
            </a:r>
            <a:r>
              <a:rPr lang="en-US" i="1" dirty="0"/>
              <a:t>=10</a:t>
            </a:r>
            <a:r>
              <a:rPr lang="en-US" dirty="0"/>
              <a:t>)</a:t>
            </a:r>
            <a:r>
              <a:rPr lang="en-US" dirty="0">
                <a:hlinkClick r:id="rId2"/>
              </a:rPr>
              <a:t>[source]</a:t>
            </a:r>
            <a:r>
              <a:rPr lang="en-US" dirty="0">
                <a:hlinkClick r:id="rId3" tooltip="Permalink to this definition"/>
              </a:rPr>
              <a:t>¶</a:t>
            </a:r>
            <a:endParaRPr lang="en-US" dirty="0"/>
          </a:p>
          <a:p>
            <a:pPr marL="0" indent="0">
              <a:buNone/>
            </a:pPr>
            <a:r>
              <a:rPr lang="en-US" b="1" dirty="0" err="1"/>
              <a:t>covariance_type</a:t>
            </a:r>
            <a:r>
              <a:rPr lang="en-US" dirty="0"/>
              <a:t> : {‘full’, ‘tied’, ‘</a:t>
            </a:r>
            <a:r>
              <a:rPr lang="en-US" dirty="0" err="1"/>
              <a:t>diag</a:t>
            </a:r>
            <a:r>
              <a:rPr lang="en-US" dirty="0"/>
              <a:t>’, ‘spherical’},</a:t>
            </a:r>
          </a:p>
          <a:p>
            <a:pPr marL="0" indent="0">
              <a:buNone/>
            </a:pPr>
            <a:r>
              <a:rPr lang="en-US" dirty="0"/>
              <a:t>'full' (each component has its own general covariance matrix), 'tied' (all components share the same general covariance matrix), '</a:t>
            </a:r>
            <a:r>
              <a:rPr lang="en-US" dirty="0" err="1"/>
              <a:t>diag</a:t>
            </a:r>
            <a:r>
              <a:rPr lang="en-US" dirty="0"/>
              <a:t>' (each component has its own diagonal covariance matrix), 'spherical' (each component has its own single variance).</a:t>
            </a:r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pPr marL="0" indent="0">
              <a:buNone/>
            </a:pPr>
            <a:r>
              <a:rPr lang="en-US" dirty="0"/>
              <a:t>http://</a:t>
            </a:r>
            <a:r>
              <a:rPr lang="en-US" dirty="0" err="1"/>
              <a:t>scikit-learn.org</a:t>
            </a:r>
            <a:r>
              <a:rPr lang="en-US" dirty="0"/>
              <a:t>/stable/</a:t>
            </a:r>
            <a:r>
              <a:rPr lang="en-US" dirty="0" err="1"/>
              <a:t>auto_examples</a:t>
            </a:r>
            <a:r>
              <a:rPr lang="en-US" dirty="0"/>
              <a:t>/mixture/plot_gmm_covariances.html#sphx-glr-auto-examples-mixture-plot-gmm-covariances-py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276B9-0EBE-724E-8CC7-518BD3936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5580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A7F39-6FF7-3941-AFF6-71C8AC75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Demo: Color quantization using GMM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4BEF4-D6FC-3A4C-8473-D44CB28C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81977-15F3-3A4D-8D9A-D6CACD613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07" y="1450697"/>
            <a:ext cx="3611880" cy="25450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5F2C25-A2CC-6B4C-B983-7402D1545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207" y="3769188"/>
            <a:ext cx="3611880" cy="25450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29B52D-9868-7343-9451-4D6AF7357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1568" y="3769188"/>
            <a:ext cx="3611880" cy="25450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D907CA-8C9A-5B4C-A488-4FC89E6126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1568" y="1450697"/>
            <a:ext cx="3611880" cy="25450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38E8F84-19EE-5F4E-A226-C79804C74A7F}"/>
              </a:ext>
            </a:extLst>
          </p:cNvPr>
          <p:cNvSpPr txBox="1"/>
          <p:nvPr/>
        </p:nvSpPr>
        <p:spPr>
          <a:xfrm>
            <a:off x="7887983" y="5287756"/>
            <a:ext cx="2625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Quantize to 16 colors only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EF412B-292D-9F4C-B012-0F0D01E376D2}"/>
              </a:ext>
            </a:extLst>
          </p:cNvPr>
          <p:cNvSpPr txBox="1"/>
          <p:nvPr/>
        </p:nvSpPr>
        <p:spPr>
          <a:xfrm>
            <a:off x="7985426" y="5657088"/>
            <a:ext cx="4034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Kmeans_GMM_color_quantization.ipynb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139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792" y="1539277"/>
            <a:ext cx="9930887" cy="4329817"/>
          </a:xfrm>
        </p:spPr>
        <p:txBody>
          <a:bodyPr/>
          <a:lstStyle/>
          <a:p>
            <a:r>
              <a:rPr lang="en-US" dirty="0"/>
              <a:t>See </a:t>
            </a:r>
            <a:r>
              <a:rPr lang="en-US" dirty="0" err="1"/>
              <a:t>demo_doc_cluster.ipynb</a:t>
            </a:r>
            <a:endParaRPr lang="en-US" dirty="0"/>
          </a:p>
          <a:p>
            <a:r>
              <a:rPr lang="en-US" dirty="0"/>
              <a:t>Taken from </a:t>
            </a:r>
            <a:r>
              <a:rPr lang="en-US" dirty="0">
                <a:hlinkClick r:id="rId2"/>
              </a:rPr>
              <a:t>http://scikit-learn.org/stable/auto_examples/text/document_clustering.html</a:t>
            </a:r>
            <a:endParaRPr lang="en-US" dirty="0"/>
          </a:p>
          <a:p>
            <a:r>
              <a:rPr lang="en-US" dirty="0"/>
              <a:t>Newsgroups built into </a:t>
            </a:r>
            <a:r>
              <a:rPr lang="en-US" dirty="0" err="1"/>
              <a:t>sklearn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792" y="2802044"/>
            <a:ext cx="5810250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713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7E9B9-C07E-0E47-AF80-0FE5C289D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determine the number of clusters?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ED60D-C483-C744-8983-0F06A4BE8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Brute force:</a:t>
            </a:r>
          </a:p>
          <a:p>
            <a:pPr lvl="1"/>
            <a:r>
              <a:rPr lang="en-US" dirty="0"/>
              <a:t>Evaluate the cost function for different candidate numbers, on the validation set</a:t>
            </a:r>
          </a:p>
          <a:p>
            <a:pPr lvl="1"/>
            <a:endParaRPr lang="en-US" dirty="0"/>
          </a:p>
          <a:p>
            <a:r>
              <a:rPr lang="en-US" dirty="0"/>
              <a:t>Other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791CE-A7D8-B041-AC3A-1AAACC5EE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7062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31F38-1529-FE45-8D38-6CBE07E3F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clustering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26A0D-20B8-AC4C-AEDF-895FAC404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K-means and EM must know the number of clusters</a:t>
            </a:r>
          </a:p>
          <a:p>
            <a:pPr lvl="1"/>
            <a:r>
              <a:rPr lang="en-US" dirty="0"/>
              <a:t>To determine the ”optimal” number: Evaluate the cost function for different candidate numbers, on the validation set</a:t>
            </a:r>
          </a:p>
          <a:p>
            <a:r>
              <a:rPr lang="en-US" dirty="0"/>
              <a:t>Clustering methods that can determine the number of clusters automatically</a:t>
            </a:r>
          </a:p>
          <a:p>
            <a:pPr lvl="1"/>
            <a:r>
              <a:rPr lang="en-US" dirty="0"/>
              <a:t>Mean-shift (mode-seeking)</a:t>
            </a:r>
          </a:p>
          <a:p>
            <a:pPr lvl="1"/>
            <a:r>
              <a:rPr lang="en-US" dirty="0"/>
              <a:t>Dirichlet Process Mixture Model</a:t>
            </a:r>
          </a:p>
          <a:p>
            <a:pPr lvl="1"/>
            <a:r>
              <a:rPr lang="en-US" dirty="0"/>
              <a:t>Affinity propagation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What features to use?</a:t>
            </a:r>
          </a:p>
          <a:p>
            <a:pPr lvl="1"/>
            <a:r>
              <a:rPr lang="en-US" dirty="0"/>
              <a:t>Application dependent</a:t>
            </a:r>
          </a:p>
          <a:p>
            <a:pPr lvl="1"/>
            <a:r>
              <a:rPr lang="en-US" dirty="0"/>
              <a:t>PCA can be used for feature dimension reduction</a:t>
            </a:r>
          </a:p>
          <a:p>
            <a:pPr lvl="1"/>
            <a:r>
              <a:rPr lang="en-US" dirty="0"/>
              <a:t>Non-linear feature learning: </a:t>
            </a:r>
            <a:r>
              <a:rPr lang="en-US" dirty="0">
                <a:solidFill>
                  <a:srgbClr val="FF0000"/>
                </a:solidFill>
              </a:rPr>
              <a:t>Spectral clustering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BAC68E-B848-254C-91B2-79C1AB1C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8811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64827-3887-2243-A065-6C1934483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in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06BA0-38AB-0C4C-80B0-C2FDEC098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scikit-learn.org</a:t>
            </a:r>
            <a:r>
              <a:rPr lang="en-US" dirty="0"/>
              <a:t>/stable/</a:t>
            </a:r>
            <a:r>
              <a:rPr lang="en-US" dirty="0" err="1"/>
              <a:t>auto_examples</a:t>
            </a:r>
            <a:r>
              <a:rPr lang="en-US" dirty="0"/>
              <a:t>/cluster/plot_cluster_comparison.html#sphx-glr-auto-examples-cluster-plot-cluster-comparison-py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19BEE-2B4E-894E-A295-74457C058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786004-157B-8D40-980E-D908E32AC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31052"/>
            <a:ext cx="7225013" cy="444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81600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64FFB-DF8C-844C-A7D4-6B0F11641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Deep learning for clustering</a:t>
            </a:r>
            <a:br>
              <a:rPr lang="en-US" dirty="0"/>
            </a:br>
            <a:r>
              <a:rPr lang="en-US" dirty="0"/>
              <a:t>(unsupervised learning)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B6F08-70BB-2942-958E-DC93E7CEB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DEEP EMBEDDED CLUSTERING (DEC)</a:t>
            </a:r>
          </a:p>
          <a:p>
            <a:pPr lvl="1"/>
            <a:r>
              <a:rPr lang="en-US" dirty="0"/>
              <a:t>Using an auto encoder to learn the latent features, which are then clustered by k-means</a:t>
            </a:r>
          </a:p>
          <a:p>
            <a:pPr lvl="1"/>
            <a:endParaRPr lang="en-US" dirty="0"/>
          </a:p>
          <a:p>
            <a:r>
              <a:rPr lang="en-US" dirty="0"/>
              <a:t>DEEP CLUSTERING NETWORK (DCN)</a:t>
            </a:r>
          </a:p>
          <a:p>
            <a:pPr lvl="1"/>
            <a:r>
              <a:rPr lang="en-US" dirty="0"/>
              <a:t>The network is trained using sum of the signal reconstruction error and the clustering loss after k-means</a:t>
            </a:r>
          </a:p>
          <a:p>
            <a:pPr lvl="1"/>
            <a:endParaRPr lang="en-US" dirty="0"/>
          </a:p>
          <a:p>
            <a:r>
              <a:rPr lang="en-US" dirty="0"/>
              <a:t>CLUSTERING CNN (CCNN) </a:t>
            </a:r>
          </a:p>
          <a:p>
            <a:r>
              <a:rPr lang="en-US" dirty="0"/>
              <a:t>Using Generative network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b="1" dirty="0"/>
              <a:t>From: Clustering with Deep Learning: Taxonomy and New Methods, </a:t>
            </a:r>
            <a:r>
              <a:rPr lang="en-US" dirty="0">
                <a:hlinkClick r:id="rId2"/>
              </a:rPr>
              <a:t>Elie Aljalbout</a:t>
            </a:r>
            <a:r>
              <a:rPr lang="en-US" dirty="0"/>
              <a:t>, </a:t>
            </a:r>
            <a:r>
              <a:rPr lang="en-US" dirty="0">
                <a:hlinkClick r:id="rId3"/>
              </a:rPr>
              <a:t>Vladimir Golkov</a:t>
            </a:r>
            <a:r>
              <a:rPr lang="en-US" dirty="0"/>
              <a:t>, </a:t>
            </a:r>
            <a:r>
              <a:rPr lang="en-US" dirty="0">
                <a:hlinkClick r:id="rId4"/>
              </a:rPr>
              <a:t>Yawar Siddiqui</a:t>
            </a:r>
            <a:r>
              <a:rPr lang="en-US" dirty="0"/>
              <a:t>, </a:t>
            </a:r>
            <a:r>
              <a:rPr lang="en-US" dirty="0">
                <a:hlinkClick r:id="rId5"/>
              </a:rPr>
              <a:t>Daniel Cremers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https://arxiv.org/pdf/1801.07648.pdf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201168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C2EC0-D2AF-CB46-B612-640286948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9199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120B8-4B22-864B-B426-3AF610426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applications of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45243-8CE4-2B40-B38F-D609EFC6F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Image/signal compression</a:t>
            </a:r>
          </a:p>
          <a:p>
            <a:pPr lvl="1"/>
            <a:r>
              <a:rPr lang="en-US" dirty="0"/>
              <a:t>Each image block is “quantized” to one cluster pattern, and the entire block is described by the cluster index</a:t>
            </a:r>
          </a:p>
          <a:p>
            <a:r>
              <a:rPr lang="en-US" dirty="0"/>
              <a:t> Image segmentation</a:t>
            </a:r>
          </a:p>
          <a:p>
            <a:pPr lvl="1"/>
            <a:r>
              <a:rPr lang="en-US" dirty="0"/>
              <a:t>Each pixel is described by a color/texture descriptor and classified into one of the clusters</a:t>
            </a:r>
          </a:p>
          <a:p>
            <a:r>
              <a:rPr lang="en-US" dirty="0"/>
              <a:t> Image/signal classification through “Bad of Words” representation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9B852-FAC7-D144-92D2-C419C9D7F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8211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-152400"/>
            <a:ext cx="8915400" cy="990600"/>
          </a:xfrm>
        </p:spPr>
        <p:txBody>
          <a:bodyPr/>
          <a:lstStyle/>
          <a:p>
            <a:r>
              <a:rPr lang="en-US" sz="2800" dirty="0"/>
              <a:t>Bag of Visual Words for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  <p:pic>
        <p:nvPicPr>
          <p:cNvPr id="7" name="Picture 6" descr="Screen Shot 2017-03-18 at 11.40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762001"/>
            <a:ext cx="7772400" cy="574970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126480" y="5684428"/>
            <a:ext cx="61411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</p:spTree>
    <p:extLst>
      <p:ext uri="{BB962C8B-B14F-4D97-AF65-F5344CB8AC3E}">
        <p14:creationId xmlns:p14="http://schemas.microsoft.com/office/powerpoint/2010/main" val="11708221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539277"/>
            <a:ext cx="10058400" cy="432981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  <p:pic>
        <p:nvPicPr>
          <p:cNvPr id="7" name="Picture 6" descr="Screen Shot 2017-03-18 at 11.4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494" y="101317"/>
            <a:ext cx="8868837" cy="67566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467600" y="457200"/>
            <a:ext cx="2819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FF0000"/>
                </a:solidFill>
              </a:rPr>
              <a:t>BoW</a:t>
            </a:r>
            <a:r>
              <a:rPr lang="en-US" sz="3200" dirty="0">
                <a:solidFill>
                  <a:srgbClr val="FF0000"/>
                </a:solidFill>
              </a:rPr>
              <a:t> Pipeline for Image Classification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491975" y="6312164"/>
            <a:ext cx="61584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</p:spTree>
    <p:extLst>
      <p:ext uri="{BB962C8B-B14F-4D97-AF65-F5344CB8AC3E}">
        <p14:creationId xmlns:p14="http://schemas.microsoft.com/office/powerpoint/2010/main" val="38534787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  <p:pic>
        <p:nvPicPr>
          <p:cNvPr id="7" name="Picture 6" descr="Screen Shot 2017-03-18 at 11.41.2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72056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778369" y="6314267"/>
            <a:ext cx="76864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86000" y="685801"/>
            <a:ext cx="4512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At every shifted patch or detect feature points</a:t>
            </a:r>
          </a:p>
          <a:p>
            <a:r>
              <a:rPr lang="en-US" dirty="0">
                <a:solidFill>
                  <a:srgbClr val="FF0000"/>
                </a:solidFill>
              </a:rPr>
              <a:t>Use SIFT, HOG, or other descriptors</a:t>
            </a:r>
          </a:p>
        </p:txBody>
      </p:sp>
    </p:spTree>
    <p:extLst>
      <p:ext uri="{BB962C8B-B14F-4D97-AF65-F5344CB8AC3E}">
        <p14:creationId xmlns:p14="http://schemas.microsoft.com/office/powerpoint/2010/main" val="282906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  <p:pic>
        <p:nvPicPr>
          <p:cNvPr id="7" name="Picture 6" descr="Screen Shot 2017-03-18 at 11.41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8524"/>
            <a:ext cx="9144000" cy="65694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642338" y="6523892"/>
            <a:ext cx="60510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376715" y="2646331"/>
            <a:ext cx="2970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How to deduce these words ?</a:t>
            </a:r>
          </a:p>
        </p:txBody>
      </p:sp>
    </p:spTree>
    <p:extLst>
      <p:ext uri="{BB962C8B-B14F-4D97-AF65-F5344CB8AC3E}">
        <p14:creationId xmlns:p14="http://schemas.microsoft.com/office/powerpoint/2010/main" val="364594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  <p:pic>
        <p:nvPicPr>
          <p:cNvPr id="7" name="Picture 6" descr="Screen Shot 2017-03-18 at 11.41.4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"/>
            <a:ext cx="9144000" cy="655191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702538" y="6166388"/>
            <a:ext cx="69654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48400" y="228600"/>
            <a:ext cx="3962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Find the dictionary atom that is closest to the original feature </a:t>
            </a:r>
          </a:p>
          <a:p>
            <a:r>
              <a:rPr lang="en-US" dirty="0">
                <a:solidFill>
                  <a:srgbClr val="FF0000"/>
                </a:solidFill>
              </a:rPr>
              <a:t>(nearest neighbor search)</a:t>
            </a:r>
          </a:p>
        </p:txBody>
      </p:sp>
    </p:spTree>
    <p:extLst>
      <p:ext uri="{BB962C8B-B14F-4D97-AF65-F5344CB8AC3E}">
        <p14:creationId xmlns:p14="http://schemas.microsoft.com/office/powerpoint/2010/main" val="184047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Newsgroup Post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9698" y="1539277"/>
            <a:ext cx="3915981" cy="4329817"/>
          </a:xfrm>
        </p:spPr>
        <p:txBody>
          <a:bodyPr/>
          <a:lstStyle/>
          <a:p>
            <a:r>
              <a:rPr lang="en-US" dirty="0"/>
              <a:t>Data for the posts are in:</a:t>
            </a:r>
          </a:p>
          <a:p>
            <a:pPr lvl="1"/>
            <a:r>
              <a:rPr lang="en-US" dirty="0" err="1"/>
              <a:t>Dataset.data</a:t>
            </a:r>
            <a:endParaRPr lang="en-US" dirty="0"/>
          </a:p>
          <a:p>
            <a:pPr lvl="1"/>
            <a:r>
              <a:rPr lang="en-US" dirty="0" err="1"/>
              <a:t>Dataset.labels</a:t>
            </a:r>
            <a:endParaRPr lang="en-US" dirty="0"/>
          </a:p>
          <a:p>
            <a:pPr lvl="1"/>
            <a:r>
              <a:rPr lang="en-US" dirty="0" err="1"/>
              <a:t>Dataset.target_names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022" y="1621291"/>
            <a:ext cx="596265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9501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  <p:pic>
        <p:nvPicPr>
          <p:cNvPr id="7" name="Picture 6" descr="Screen Shot 2017-03-18 at 11.41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879979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752599" y="6273224"/>
            <a:ext cx="55450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</p:spTree>
    <p:extLst>
      <p:ext uri="{BB962C8B-B14F-4D97-AF65-F5344CB8AC3E}">
        <p14:creationId xmlns:p14="http://schemas.microsoft.com/office/powerpoint/2010/main" val="42695726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Visual Dictionary?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you have feature vectors extracted from many training images </a:t>
            </a:r>
          </a:p>
          <a:p>
            <a:r>
              <a:rPr lang="en-US" dirty="0">
                <a:solidFill>
                  <a:srgbClr val="FF0000"/>
                </a:solidFill>
              </a:rPr>
              <a:t>Apply K-means to all training feature vectors!</a:t>
            </a:r>
          </a:p>
          <a:p>
            <a:r>
              <a:rPr lang="en-US" dirty="0"/>
              <a:t>The training images should encompass categories to be classified</a:t>
            </a:r>
          </a:p>
          <a:p>
            <a:r>
              <a:rPr lang="en-US" dirty="0"/>
              <a:t>How to select initial centroids?</a:t>
            </a:r>
          </a:p>
          <a:p>
            <a:r>
              <a:rPr lang="en-US" dirty="0"/>
              <a:t>How to determine K?</a:t>
            </a:r>
          </a:p>
          <a:p>
            <a:r>
              <a:rPr lang="en-US" dirty="0"/>
              <a:t>Can you use EM instead?</a:t>
            </a:r>
          </a:p>
          <a:p>
            <a:pPr lvl="1"/>
            <a:r>
              <a:rPr lang="en-US" dirty="0"/>
              <a:t>Would EM be better?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9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“words” from people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  <p:pic>
        <p:nvPicPr>
          <p:cNvPr id="8" name="Picture 7" descr="Screen Shot 2017-03-18 at 11.50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710" y="1477520"/>
            <a:ext cx="9144000" cy="365322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543800" y="6019800"/>
            <a:ext cx="3149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8D7587-15FE-0346-BB77-E09BF2FDC9E9}"/>
              </a:ext>
            </a:extLst>
          </p:cNvPr>
          <p:cNvSpPr/>
          <p:nvPr/>
        </p:nvSpPr>
        <p:spPr>
          <a:xfrm>
            <a:off x="7374110" y="5171298"/>
            <a:ext cx="3149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</p:spTree>
    <p:extLst>
      <p:ext uri="{BB962C8B-B14F-4D97-AF65-F5344CB8AC3E}">
        <p14:creationId xmlns:p14="http://schemas.microsoft.com/office/powerpoint/2010/main" val="10055582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-212872"/>
            <a:ext cx="10058400" cy="1040211"/>
          </a:xfrm>
        </p:spPr>
        <p:txBody>
          <a:bodyPr/>
          <a:lstStyle/>
          <a:p>
            <a:r>
              <a:rPr lang="en-US" dirty="0"/>
              <a:t>“Words” from cars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  <p:pic>
        <p:nvPicPr>
          <p:cNvPr id="7" name="Picture 6" descr="Screen Shot 2017-03-18 at 11.49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01686"/>
            <a:ext cx="8610600" cy="605631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712200" y="4996137"/>
            <a:ext cx="3149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</p:spTree>
    <p:extLst>
      <p:ext uri="{BB962C8B-B14F-4D97-AF65-F5344CB8AC3E}">
        <p14:creationId xmlns:p14="http://schemas.microsoft.com/office/powerpoint/2010/main" val="52225762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of Visual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 how many times each “word” appears in an image -&gt; Histogram of words</a:t>
            </a:r>
          </a:p>
          <a:p>
            <a:r>
              <a:rPr lang="en-US" dirty="0"/>
              <a:t>Can you tell the image types from the following histograms?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  <p:pic>
        <p:nvPicPr>
          <p:cNvPr id="7" name="Picture 6" descr="Screen Shot 2017-03-18 at 11.52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715343"/>
            <a:ext cx="9144000" cy="240971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669280" y="5537683"/>
            <a:ext cx="6004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www.cs.cmu.edu</a:t>
            </a:r>
            <a:r>
              <a:rPr lang="en-US" dirty="0"/>
              <a:t>/~16385/lectures/Lecture12.pdf</a:t>
            </a:r>
          </a:p>
        </p:txBody>
      </p:sp>
    </p:spTree>
    <p:extLst>
      <p:ext uri="{BB962C8B-B14F-4D97-AF65-F5344CB8AC3E}">
        <p14:creationId xmlns:p14="http://schemas.microsoft.com/office/powerpoint/2010/main" val="3969587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Classify Images?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Use the histogram of words as the descriptor for an image</a:t>
            </a:r>
          </a:p>
          <a:p>
            <a:r>
              <a:rPr lang="en-US" sz="2400" dirty="0"/>
              <a:t>Train a classifier (e.g. Support Vector Machine) from training images</a:t>
            </a:r>
          </a:p>
          <a:p>
            <a:r>
              <a:rPr lang="en-US" sz="2400" dirty="0"/>
              <a:t>The most successful image classification method before deep learning ….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EF4E82-2D17-7744-A21B-574CF9F7ACB5}" type="slidenum">
              <a:rPr lang="en-US" smtClean="0"/>
              <a:pPr>
                <a:defRPr/>
              </a:pPr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8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4253-69C7-294F-BE03-DC1AFC0B3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should know from this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8BA90-74E0-A94B-A6EC-8D303FBBD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is clustering?</a:t>
            </a:r>
          </a:p>
          <a:p>
            <a:pPr lvl="1"/>
            <a:r>
              <a:rPr lang="en-US" dirty="0"/>
              <a:t>Unsupervised!</a:t>
            </a:r>
          </a:p>
          <a:p>
            <a:r>
              <a:rPr lang="en-US" dirty="0"/>
              <a:t> K-means method</a:t>
            </a:r>
          </a:p>
          <a:p>
            <a:r>
              <a:rPr lang="en-US" dirty="0"/>
              <a:t> GMM method</a:t>
            </a:r>
          </a:p>
          <a:p>
            <a:r>
              <a:rPr lang="en-US" dirty="0"/>
              <a:t> Relationship between K-means and GMM</a:t>
            </a:r>
          </a:p>
          <a:p>
            <a:r>
              <a:rPr lang="en-US" dirty="0"/>
              <a:t> Sensitivity of K-means/GMM to initial conditions</a:t>
            </a:r>
          </a:p>
          <a:p>
            <a:r>
              <a:rPr lang="en-US" dirty="0"/>
              <a:t> Bag of words representation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60015D-6641-8F47-9AA1-827BBE71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643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Motivating Example:  Document clustering</a:t>
            </a:r>
          </a:p>
          <a:p>
            <a:r>
              <a:rPr lang="en-US" dirty="0"/>
              <a:t>K-means</a:t>
            </a:r>
          </a:p>
          <a:p>
            <a:r>
              <a:rPr lang="en-US" dirty="0"/>
              <a:t>K-means for document clustering</a:t>
            </a:r>
          </a:p>
          <a:p>
            <a:r>
              <a:rPr lang="en-US" dirty="0"/>
              <a:t>Latent semantic analysis</a:t>
            </a:r>
          </a:p>
          <a:p>
            <a:r>
              <a:rPr lang="en-US" dirty="0"/>
              <a:t>Gaussian Mixture models (GMMs)</a:t>
            </a:r>
          </a:p>
          <a:p>
            <a:r>
              <a:rPr lang="en-US" dirty="0"/>
              <a:t>Expectation Maximization (EM) fitting of GMMs</a:t>
            </a:r>
          </a:p>
          <a:p>
            <a:r>
              <a:rPr lang="en-US" dirty="0"/>
              <a:t>Other clustering methods</a:t>
            </a:r>
          </a:p>
          <a:p>
            <a:r>
              <a:rPr lang="en-US" dirty="0"/>
              <a:t>Bag of words representation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Arrow: Right 4"/>
          <p:cNvSpPr/>
          <p:nvPr/>
        </p:nvSpPr>
        <p:spPr>
          <a:xfrm>
            <a:off x="390087" y="1883774"/>
            <a:ext cx="835795" cy="48463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138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Given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data matrix: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Each row is one sample,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Problem</a:t>
                </a:r>
                <a:r>
                  <a:rPr lang="en-US" dirty="0"/>
                  <a:t>:  Group data into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clusters</a:t>
                </a:r>
              </a:p>
              <a:p>
                <a:r>
                  <a:rPr lang="en-US" dirty="0"/>
                  <a:t>Mathematically:</a:t>
                </a:r>
              </a:p>
              <a:p>
                <a:pPr lvl="1"/>
                <a:r>
                  <a:rPr lang="en-US" dirty="0"/>
                  <a:t>Assign each sample to a cluster</a:t>
                </a:r>
              </a:p>
              <a:p>
                <a:pPr lvl="1"/>
                <a:r>
                  <a:rPr lang="en-US" b="0" dirty="0"/>
                  <a:t>Assign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∈{1,…,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dirty="0"/>
                  <a:t> : Cluster label for each sample</a:t>
                </a:r>
              </a:p>
              <a:p>
                <a:r>
                  <a:rPr lang="en-US" dirty="0"/>
                  <a:t>Want samples in same cluster to be “close”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is small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353" y="2020077"/>
            <a:ext cx="4093466" cy="299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641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F9F8D-2534-4D48-85E3-73908409BCC5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Clustering has many applications</a:t>
            </a:r>
          </a:p>
          <a:p>
            <a:pPr lvl="1"/>
            <a:r>
              <a:rPr lang="en-US" dirty="0"/>
              <a:t>Any time you want to segment data</a:t>
            </a:r>
          </a:p>
          <a:p>
            <a:pPr lvl="1"/>
            <a:r>
              <a:rPr lang="en-US" dirty="0"/>
              <a:t>Uncovering latent discrete variables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Segmenting sections of an image</a:t>
            </a:r>
          </a:p>
          <a:p>
            <a:pPr lvl="1"/>
            <a:r>
              <a:rPr lang="en-US" dirty="0"/>
              <a:t>Segmenting customers in market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76464" y="5252386"/>
            <a:ext cx="8289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From:  Market segmentation possibilities in the tourism market context of South Africa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582" y="1539277"/>
            <a:ext cx="5007365" cy="327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5123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44859</TotalTime>
  <Words>2333</Words>
  <Application>Microsoft Macintosh PowerPoint</Application>
  <PresentationFormat>Widescreen</PresentationFormat>
  <Paragraphs>473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1" baseType="lpstr">
      <vt:lpstr>Calibri</vt:lpstr>
      <vt:lpstr>Cambria Math</vt:lpstr>
      <vt:lpstr>Wingdings</vt:lpstr>
      <vt:lpstr>Wingdings 2</vt:lpstr>
      <vt:lpstr>Retrospect</vt:lpstr>
      <vt:lpstr>Lecture 12  Clustering, K-Means and EM</vt:lpstr>
      <vt:lpstr>Outline</vt:lpstr>
      <vt:lpstr>Document Clustering</vt:lpstr>
      <vt:lpstr>UseNet Newsgroups</vt:lpstr>
      <vt:lpstr>Loading the Data</vt:lpstr>
      <vt:lpstr>A Typical Newsgroup Post</vt:lpstr>
      <vt:lpstr>Outline</vt:lpstr>
      <vt:lpstr>Clustering</vt:lpstr>
      <vt:lpstr>Clustering</vt:lpstr>
      <vt:lpstr>K-means</vt:lpstr>
      <vt:lpstr>K-Means illustrated</vt:lpstr>
      <vt:lpstr>Image Segmentation Based on Color</vt:lpstr>
      <vt:lpstr>Image segmentation based on texture</vt:lpstr>
      <vt:lpstr>Convergence</vt:lpstr>
      <vt:lpstr>Distance measures</vt:lpstr>
      <vt:lpstr>Initialization</vt:lpstr>
      <vt:lpstr>Outline</vt:lpstr>
      <vt:lpstr>Bag of Words</vt:lpstr>
      <vt:lpstr>Discussion Questions</vt:lpstr>
      <vt:lpstr>Term Frequency – Inverse Document Frequency</vt:lpstr>
      <vt:lpstr>Computing TF-IDF in Python</vt:lpstr>
      <vt:lpstr>Typical TF-IDF scores</vt:lpstr>
      <vt:lpstr>Running K-Means</vt:lpstr>
      <vt:lpstr>Plotting the Results</vt:lpstr>
      <vt:lpstr>Confusion Matrix</vt:lpstr>
      <vt:lpstr>An Example “Wrong” cluster</vt:lpstr>
      <vt:lpstr>Outline</vt:lpstr>
      <vt:lpstr>Need for Dimensionality Reduction</vt:lpstr>
      <vt:lpstr>Latent Semantic Analysis (PCA revisited!)</vt:lpstr>
      <vt:lpstr>LSA Interpretation</vt:lpstr>
      <vt:lpstr>Perform LSA on NewsGroup</vt:lpstr>
      <vt:lpstr>Demo: color quantization using k-means</vt:lpstr>
      <vt:lpstr>Outline</vt:lpstr>
      <vt:lpstr>Mixture Models</vt:lpstr>
      <vt:lpstr>Examples</vt:lpstr>
      <vt:lpstr>Gaussian Mixture Models</vt:lpstr>
      <vt:lpstr>Visualizing GMMs</vt:lpstr>
      <vt:lpstr>Determining the Component</vt:lpstr>
      <vt:lpstr>Outline</vt:lpstr>
      <vt:lpstr>Maximum Likelihood Estimation</vt:lpstr>
      <vt:lpstr>Expectation Maximization</vt:lpstr>
      <vt:lpstr>EM Steps</vt:lpstr>
      <vt:lpstr>E-Step for a GMM: Finding the posterior</vt:lpstr>
      <vt:lpstr>M-Step for the GMM</vt:lpstr>
      <vt:lpstr>Relation to K-Means</vt:lpstr>
      <vt:lpstr>EM Illustrated</vt:lpstr>
      <vt:lpstr>K-Means illustrated</vt:lpstr>
      <vt:lpstr>EM via sklearn</vt:lpstr>
      <vt:lpstr>Demo: Color quantization using GMM</vt:lpstr>
      <vt:lpstr>How to determine the number of clusters? </vt:lpstr>
      <vt:lpstr>Other clustering methods</vt:lpstr>
      <vt:lpstr>Examples in sklearn</vt:lpstr>
      <vt:lpstr>Deep learning for clustering (unsupervised learning)</vt:lpstr>
      <vt:lpstr>Other applications of clustering</vt:lpstr>
      <vt:lpstr>Bag of Visual Words for Image Classification</vt:lpstr>
      <vt:lpstr>  </vt:lpstr>
      <vt:lpstr>PowerPoint Presentation</vt:lpstr>
      <vt:lpstr>PowerPoint Presentation</vt:lpstr>
      <vt:lpstr>PowerPoint Presentation</vt:lpstr>
      <vt:lpstr>PowerPoint Presentation</vt:lpstr>
      <vt:lpstr>How to Learn Visual Dictionary?</vt:lpstr>
      <vt:lpstr>“words” from people</vt:lpstr>
      <vt:lpstr>“Words” from cars</vt:lpstr>
      <vt:lpstr>Histogram of Visual Words</vt:lpstr>
      <vt:lpstr>How to Classify Images?</vt:lpstr>
      <vt:lpstr>What you should know from this lecture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Sundeep Rangan</dc:creator>
  <cp:lastModifiedBy>Microsoft Office User</cp:lastModifiedBy>
  <cp:revision>683</cp:revision>
  <cp:lastPrinted>2017-11-28T14:11:33Z</cp:lastPrinted>
  <dcterms:created xsi:type="dcterms:W3CDTF">2015-03-22T11:15:32Z</dcterms:created>
  <dcterms:modified xsi:type="dcterms:W3CDTF">2018-05-01T13:19:26Z</dcterms:modified>
</cp:coreProperties>
</file>